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0" d="100"/>
          <a:sy n="70" d="100"/>
        </p:scale>
        <p:origin x="73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724001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368276807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407950641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529034-1F44-4A30-A3CA-37C509D6DDB8}" type="datetimeFigureOut">
              <a:rPr lang="en-US" smtClean="0"/>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75794234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529034-1F44-4A30-A3CA-37C509D6DDB8}" type="datetimeFigureOut">
              <a:rPr lang="en-US" smtClean="0"/>
              <a:t>10/18/2023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106740544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529034-1F44-4A30-A3CA-37C509D6DDB8}" type="datetimeFigureOut">
              <a:rPr lang="en-US" smtClean="0"/>
              <a:t>10/18/2023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152135429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29034-1F44-4A30-A3CA-37C509D6DDB8}" type="datetimeFigureOut">
              <a:rPr lang="en-US" smtClean="0"/>
              <a:t>10/18/2023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402718662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6529034-1F44-4A30-A3CA-37C509D6DDB8}" type="datetimeFigureOut">
              <a:rPr lang="en-US" smtClean="0"/>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249804783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6529034-1F44-4A30-A3CA-37C509D6DDB8}" type="datetimeFigureOut">
              <a:rPr lang="en-US" smtClean="0"/>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319774559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36529034-1F44-4A30-A3CA-37C509D6DDB8}" type="datetimeFigureOut">
              <a:rPr lang="en-US" smtClean="0"/>
              <a:t>10/18/2023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354692772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152496806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6695233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141915878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7606320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353857131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10649079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529034-1F44-4A30-A3CA-37C509D6DDB8}" type="datetimeFigureOut">
              <a:rPr lang="en-US" smtClean="0"/>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B21BC-83F3-487C-9F34-C1DAC773462E}" type="slidenum">
              <a:rPr lang="en-US" smtClean="0"/>
              <a:t>‹#›</a:t>
            </a:fld>
            <a:endParaRPr lang="en-US"/>
          </a:p>
        </p:txBody>
      </p:sp>
    </p:spTree>
    <p:extLst>
      <p:ext uri="{BB962C8B-B14F-4D97-AF65-F5344CB8AC3E}">
        <p14:creationId xmlns:p14="http://schemas.microsoft.com/office/powerpoint/2010/main" val="178446002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6529034-1F44-4A30-A3CA-37C509D6DDB8}" type="datetimeFigureOut">
              <a:rPr lang="en-US" smtClean="0"/>
              <a:t>10/18/2023</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8A5B21BC-83F3-487C-9F34-C1DAC773462E}" type="slidenum">
              <a:rPr lang="en-US" smtClean="0"/>
              <a:t>‹#›</a:t>
            </a:fld>
            <a:endParaRPr lang="en-US"/>
          </a:p>
        </p:txBody>
      </p:sp>
    </p:spTree>
    <p:extLst>
      <p:ext uri="{BB962C8B-B14F-4D97-AF65-F5344CB8AC3E}">
        <p14:creationId xmlns:p14="http://schemas.microsoft.com/office/powerpoint/2010/main" val="13509318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English language </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82812006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Reflective writing </a:t>
            </a:r>
            <a:endParaRPr lang="en-US" dirty="0"/>
          </a:p>
        </p:txBody>
      </p:sp>
      <p:sp>
        <p:nvSpPr>
          <p:cNvPr id="3" name="Content Placeholder 2"/>
          <p:cNvSpPr>
            <a:spLocks noGrp="1"/>
          </p:cNvSpPr>
          <p:nvPr>
            <p:ph idx="1"/>
          </p:nvPr>
        </p:nvSpPr>
        <p:spPr>
          <a:xfrm>
            <a:off x="684211" y="685800"/>
            <a:ext cx="9635446" cy="3801532"/>
          </a:xfrm>
        </p:spPr>
        <p:txBody>
          <a:bodyPr>
            <a:normAutofit/>
          </a:bodyPr>
          <a:lstStyle/>
          <a:p>
            <a:r>
              <a:rPr lang="en-US" sz="2400" dirty="0">
                <a:solidFill>
                  <a:schemeClr val="tx1"/>
                </a:solidFill>
              </a:rPr>
              <a:t>What is reflective writing? Writing reflectively involves critically </a:t>
            </a:r>
            <a:r>
              <a:rPr lang="en-US" sz="2400" dirty="0" err="1">
                <a:solidFill>
                  <a:schemeClr val="tx1"/>
                </a:solidFill>
              </a:rPr>
              <a:t>analysing</a:t>
            </a:r>
            <a:r>
              <a:rPr lang="en-US" sz="2400" dirty="0">
                <a:solidFill>
                  <a:schemeClr val="tx1"/>
                </a:solidFill>
              </a:rPr>
              <a:t> an experience, recording how it has impacted you and what you plan to do with your new knowledge. It can help you to reflect on a deeper level as the act of getting something down on paper often helps people to think an experience through.</a:t>
            </a:r>
          </a:p>
        </p:txBody>
      </p:sp>
    </p:spTree>
    <p:extLst>
      <p:ext uri="{BB962C8B-B14F-4D97-AF65-F5344CB8AC3E}">
        <p14:creationId xmlns:p14="http://schemas.microsoft.com/office/powerpoint/2010/main" val="15972247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4212" y="685800"/>
            <a:ext cx="9491754" cy="3801531"/>
          </a:xfrm>
        </p:spPr>
        <p:txBody>
          <a:bodyPr>
            <a:normAutofit/>
          </a:bodyPr>
          <a:lstStyle/>
          <a:p>
            <a:r>
              <a:rPr lang="en-US" sz="2400" dirty="0">
                <a:solidFill>
                  <a:schemeClr val="tx1"/>
                </a:solidFill>
              </a:rPr>
              <a:t>What is reflective writing? Writing reflectively involves critically </a:t>
            </a:r>
            <a:r>
              <a:rPr lang="en-US" sz="2400" dirty="0" err="1">
                <a:solidFill>
                  <a:schemeClr val="tx1"/>
                </a:solidFill>
              </a:rPr>
              <a:t>analysing</a:t>
            </a:r>
            <a:r>
              <a:rPr lang="en-US" sz="2400" dirty="0">
                <a:solidFill>
                  <a:schemeClr val="tx1"/>
                </a:solidFill>
              </a:rPr>
              <a:t> an experience, recording how it has impacted you and what you plan to do with your new knowledge. It can help you to reflect on a deeper level as the act of getting something down on paper often helps people to think an experience through.</a:t>
            </a:r>
          </a:p>
        </p:txBody>
      </p:sp>
    </p:spTree>
    <p:extLst>
      <p:ext uri="{BB962C8B-B14F-4D97-AF65-F5344CB8AC3E}">
        <p14:creationId xmlns:p14="http://schemas.microsoft.com/office/powerpoint/2010/main" val="34766773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4211" y="685800"/>
            <a:ext cx="9753012" cy="3801532"/>
          </a:xfrm>
        </p:spPr>
        <p:txBody>
          <a:bodyPr>
            <a:normAutofit/>
          </a:bodyPr>
          <a:lstStyle/>
          <a:p>
            <a:pPr>
              <a:lnSpc>
                <a:spcPct val="150000"/>
              </a:lnSpc>
            </a:pPr>
            <a:r>
              <a:rPr lang="en-US" sz="2400" dirty="0">
                <a:solidFill>
                  <a:schemeClr val="tx1"/>
                </a:solidFill>
              </a:rPr>
              <a:t>What are the advantages of reflective learning?</a:t>
            </a:r>
          </a:p>
          <a:p>
            <a:pPr>
              <a:lnSpc>
                <a:spcPct val="150000"/>
              </a:lnSpc>
            </a:pPr>
            <a:r>
              <a:rPr lang="en-US" sz="2400" dirty="0">
                <a:solidFill>
                  <a:schemeClr val="tx1"/>
                </a:solidFill>
              </a:rPr>
              <a:t>Reflective learning forces you to consider your mistakes, the factors that led to the mistake, and what you could have done differently. This will help you to avoid making that mistake again and means you can truly learn from it</a:t>
            </a:r>
          </a:p>
          <a:p>
            <a:pPr>
              <a:lnSpc>
                <a:spcPct val="150000"/>
              </a:lnSpc>
            </a:pPr>
            <a:endParaRPr lang="en-US" sz="2400" dirty="0">
              <a:solidFill>
                <a:schemeClr val="tx1"/>
              </a:solidFill>
            </a:endParaRPr>
          </a:p>
        </p:txBody>
      </p:sp>
    </p:spTree>
    <p:extLst>
      <p:ext uri="{BB962C8B-B14F-4D97-AF65-F5344CB8AC3E}">
        <p14:creationId xmlns:p14="http://schemas.microsoft.com/office/powerpoint/2010/main" val="63828365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riting an academic reflection | Learning La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6991" y="781140"/>
            <a:ext cx="7753716" cy="5018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55635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xample Of Reflective Essay That Really Stand Out | by Sample Essay | 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0868" y="378823"/>
            <a:ext cx="4362972" cy="6163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95812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flective Writing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65" y="654095"/>
            <a:ext cx="9914466" cy="557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93952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Dialect language </a:t>
            </a:r>
            <a:endParaRPr lang="en-US" dirty="0"/>
          </a:p>
        </p:txBody>
      </p:sp>
      <p:sp>
        <p:nvSpPr>
          <p:cNvPr id="3" name="Content Placeholder 2"/>
          <p:cNvSpPr>
            <a:spLocks noGrp="1"/>
          </p:cNvSpPr>
          <p:nvPr>
            <p:ph idx="1"/>
          </p:nvPr>
        </p:nvSpPr>
        <p:spPr>
          <a:xfrm>
            <a:off x="501332" y="633549"/>
            <a:ext cx="10275526" cy="3690257"/>
          </a:xfrm>
        </p:spPr>
        <p:txBody>
          <a:bodyPr>
            <a:noAutofit/>
          </a:bodyPr>
          <a:lstStyle/>
          <a:p>
            <a:pPr>
              <a:lnSpc>
                <a:spcPct val="150000"/>
              </a:lnSpc>
            </a:pPr>
            <a:r>
              <a:rPr lang="en-US" sz="2800" dirty="0">
                <a:solidFill>
                  <a:schemeClr val="tx1"/>
                </a:solidFill>
              </a:rPr>
              <a:t>A dialect is sometimes viewed as a subset or ‘type’ of a particular language. It is broadly defined as “a version of a language spoken in a particular geographical area or by a particular group of people.” If the broader language is the parent, then the dialect is the child</a:t>
            </a:r>
            <a:endParaRPr lang="en-US" sz="2800" dirty="0">
              <a:solidFill>
                <a:schemeClr val="tx1"/>
              </a:solidFill>
            </a:endParaRPr>
          </a:p>
        </p:txBody>
      </p:sp>
    </p:spTree>
    <p:extLst>
      <p:ext uri="{BB962C8B-B14F-4D97-AF65-F5344CB8AC3E}">
        <p14:creationId xmlns:p14="http://schemas.microsoft.com/office/powerpoint/2010/main" val="385101905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English </a:t>
            </a:r>
            <a:endParaRPr lang="en-US" dirty="0"/>
          </a:p>
        </p:txBody>
      </p:sp>
      <p:sp>
        <p:nvSpPr>
          <p:cNvPr id="3" name="Content Placeholder 2"/>
          <p:cNvSpPr>
            <a:spLocks noGrp="1"/>
          </p:cNvSpPr>
          <p:nvPr>
            <p:ph idx="1"/>
          </p:nvPr>
        </p:nvSpPr>
        <p:spPr>
          <a:xfrm>
            <a:off x="684212" y="685800"/>
            <a:ext cx="8982302" cy="3703320"/>
          </a:xfrm>
        </p:spPr>
        <p:txBody>
          <a:bodyPr>
            <a:normAutofit/>
          </a:bodyPr>
          <a:lstStyle/>
          <a:p>
            <a:r>
              <a:rPr lang="en-US" sz="2800" dirty="0">
                <a:solidFill>
                  <a:schemeClr val="tx1"/>
                </a:solidFill>
              </a:rPr>
              <a:t>Standard English. Standard English is the form of English widely </a:t>
            </a:r>
            <a:r>
              <a:rPr lang="en-US" sz="2800" dirty="0" smtClean="0">
                <a:solidFill>
                  <a:schemeClr val="tx1"/>
                </a:solidFill>
              </a:rPr>
              <a:t>recognized </a:t>
            </a:r>
            <a:r>
              <a:rPr lang="en-US" sz="2800" dirty="0">
                <a:solidFill>
                  <a:schemeClr val="tx1"/>
                </a:solidFill>
              </a:rPr>
              <a:t>and accepted as 'correct'. It is often used in formal situations (e.g. in an exam) and when we are being </a:t>
            </a:r>
            <a:r>
              <a:rPr lang="en-US" sz="2800" dirty="0" smtClean="0">
                <a:solidFill>
                  <a:schemeClr val="tx1"/>
                </a:solidFill>
              </a:rPr>
              <a:t>polite</a:t>
            </a:r>
          </a:p>
          <a:p>
            <a:r>
              <a:rPr lang="en-US" sz="2800" dirty="0" smtClean="0">
                <a:solidFill>
                  <a:schemeClr val="tx1"/>
                </a:solidFill>
              </a:rPr>
              <a:t> </a:t>
            </a:r>
            <a:r>
              <a:rPr lang="en-US" sz="2800" dirty="0">
                <a:solidFill>
                  <a:schemeClr val="tx1"/>
                </a:solidFill>
              </a:rPr>
              <a:t>(e.g. speaking to your </a:t>
            </a:r>
            <a:r>
              <a:rPr lang="en-US" sz="2800" dirty="0" err="1">
                <a:solidFill>
                  <a:schemeClr val="tx1"/>
                </a:solidFill>
              </a:rPr>
              <a:t>headteacher</a:t>
            </a:r>
            <a:r>
              <a:rPr lang="en-US" sz="2800" dirty="0">
                <a:solidFill>
                  <a:schemeClr val="tx1"/>
                </a:solidFill>
              </a:rPr>
              <a:t>).</a:t>
            </a:r>
            <a:endParaRPr lang="en-US" sz="2800" dirty="0">
              <a:solidFill>
                <a:schemeClr val="tx1"/>
              </a:solidFill>
            </a:endParaRPr>
          </a:p>
        </p:txBody>
      </p:sp>
    </p:spTree>
    <p:extLst>
      <p:ext uri="{BB962C8B-B14F-4D97-AF65-F5344CB8AC3E}">
        <p14:creationId xmlns:p14="http://schemas.microsoft.com/office/powerpoint/2010/main" val="422244831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Standard English? | TheSchoolRu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950" y="694509"/>
            <a:ext cx="7381695" cy="5199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53443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greement of Subject and Verb Determining the difference between standard  and nonstandard English. - ppt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807" y="574766"/>
            <a:ext cx="7629978" cy="5722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01995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21265" y="404600"/>
            <a:ext cx="8384058" cy="5668654"/>
          </a:xfrm>
          <a:prstGeom prst="rect">
            <a:avLst/>
          </a:prstGeom>
        </p:spPr>
      </p:pic>
    </p:spTree>
    <p:extLst>
      <p:ext uri="{BB962C8B-B14F-4D97-AF65-F5344CB8AC3E}">
        <p14:creationId xmlns:p14="http://schemas.microsoft.com/office/powerpoint/2010/main" val="28151092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93793" y="747213"/>
            <a:ext cx="8155676" cy="5437117"/>
          </a:xfrm>
          <a:prstGeom prst="rect">
            <a:avLst/>
          </a:prstGeom>
        </p:spPr>
      </p:pic>
    </p:spTree>
    <p:extLst>
      <p:ext uri="{BB962C8B-B14F-4D97-AF65-F5344CB8AC3E}">
        <p14:creationId xmlns:p14="http://schemas.microsoft.com/office/powerpoint/2010/main" val="282375968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18</TotalTime>
  <Words>281</Words>
  <Application>Microsoft Office PowerPoint</Application>
  <PresentationFormat>Widescreen</PresentationFormat>
  <Paragraphs>11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Wingdings 3</vt:lpstr>
      <vt:lpstr>Slice</vt:lpstr>
      <vt:lpstr>English language </vt:lpstr>
      <vt:lpstr>Reflective writing </vt:lpstr>
      <vt:lpstr>PowerPoint Presentation</vt:lpstr>
      <vt:lpstr>PowerPoint Presentation</vt:lpstr>
      <vt:lpstr>PowerPoint Presentation</vt:lpstr>
      <vt:lpstr>PowerPoint Presentation</vt:lpstr>
      <vt:lpstr>PowerPoint Presentation</vt:lpstr>
      <vt:lpstr>Dialect language </vt:lpstr>
      <vt:lpstr>Standard English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language </dc:title>
  <dc:creator>Student</dc:creator>
  <cp:lastModifiedBy>Student</cp:lastModifiedBy>
  <cp:revision>9</cp:revision>
  <dcterms:created xsi:type="dcterms:W3CDTF">2023-10-18T01:46:44Z</dcterms:created>
  <dcterms:modified xsi:type="dcterms:W3CDTF">2023-10-18T18:39:57Z</dcterms:modified>
</cp:coreProperties>
</file>