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D975E-61C3-4136-9627-81BF94E094CD}" type="doc">
      <dgm:prSet loTypeId="urn:microsoft.com/office/officeart/2005/8/layout/process1" loCatId="process" qsTypeId="urn:microsoft.com/office/officeart/2005/8/quickstyle/3d1" qsCatId="3D" csTypeId="urn:microsoft.com/office/officeart/2005/8/colors/colorful3" csCatId="colorful" phldr="1"/>
      <dgm:spPr/>
      <dgm:t>
        <a:bodyPr/>
        <a:lstStyle/>
        <a:p>
          <a:endParaRPr lang="en-US"/>
        </a:p>
      </dgm:t>
    </dgm:pt>
    <dgm:pt modelId="{B61E16AD-7203-45D1-916C-2DE6C3240F58}">
      <dgm:prSet/>
      <dgm:spPr/>
      <dgm:t>
        <a:bodyPr/>
        <a:lstStyle/>
        <a:p>
          <a:pPr rtl="0"/>
          <a:r>
            <a:rPr lang="en-US" dirty="0" smtClean="0"/>
            <a:t>Encoding </a:t>
          </a:r>
          <a:endParaRPr lang="en-US" dirty="0"/>
        </a:p>
      </dgm:t>
    </dgm:pt>
    <dgm:pt modelId="{C3516A8C-92A9-43A6-A890-E63A481D579F}" type="parTrans" cxnId="{2A278B10-7086-43D2-85F0-7803EE669824}">
      <dgm:prSet/>
      <dgm:spPr/>
      <dgm:t>
        <a:bodyPr/>
        <a:lstStyle/>
        <a:p>
          <a:endParaRPr lang="en-US"/>
        </a:p>
      </dgm:t>
    </dgm:pt>
    <dgm:pt modelId="{E61276F7-BB37-4451-91E1-D914E6C1378A}" type="sibTrans" cxnId="{2A278B10-7086-43D2-85F0-7803EE669824}">
      <dgm:prSet/>
      <dgm:spPr/>
      <dgm:t>
        <a:bodyPr/>
        <a:lstStyle/>
        <a:p>
          <a:endParaRPr lang="en-US"/>
        </a:p>
      </dgm:t>
    </dgm:pt>
    <dgm:pt modelId="{D81ACE4D-B95F-4D93-8CCD-BFB27311E42C}">
      <dgm:prSet/>
      <dgm:spPr/>
      <dgm:t>
        <a:bodyPr/>
        <a:lstStyle/>
        <a:p>
          <a:pPr rtl="0"/>
          <a:r>
            <a:rPr lang="en-US" dirty="0" smtClean="0"/>
            <a:t>Medium of transmission</a:t>
          </a:r>
          <a:endParaRPr lang="en-US" dirty="0"/>
        </a:p>
      </dgm:t>
    </dgm:pt>
    <dgm:pt modelId="{8C5AB3CD-24C6-47E4-9CD8-25D6637E0F60}" type="parTrans" cxnId="{ED3C9BAC-546D-4704-9485-934B49CE24C1}">
      <dgm:prSet/>
      <dgm:spPr/>
      <dgm:t>
        <a:bodyPr/>
        <a:lstStyle/>
        <a:p>
          <a:endParaRPr lang="en-US"/>
        </a:p>
      </dgm:t>
    </dgm:pt>
    <dgm:pt modelId="{3EF671B1-DDA0-4177-97F7-7C4A0D4522E1}" type="sibTrans" cxnId="{ED3C9BAC-546D-4704-9485-934B49CE24C1}">
      <dgm:prSet/>
      <dgm:spPr/>
      <dgm:t>
        <a:bodyPr/>
        <a:lstStyle/>
        <a:p>
          <a:endParaRPr lang="en-US"/>
        </a:p>
      </dgm:t>
    </dgm:pt>
    <dgm:pt modelId="{20F6C66B-0B25-4806-9AE5-FF6B48D2C6E4}">
      <dgm:prSet/>
      <dgm:spPr/>
      <dgm:t>
        <a:bodyPr/>
        <a:lstStyle/>
        <a:p>
          <a:pPr rtl="0"/>
          <a:r>
            <a:rPr lang="en-US" dirty="0" smtClean="0"/>
            <a:t>Decoding</a:t>
          </a:r>
          <a:endParaRPr lang="en-US" dirty="0"/>
        </a:p>
      </dgm:t>
    </dgm:pt>
    <dgm:pt modelId="{E0C06699-AFC0-46D2-91F9-BA4D57129BD9}" type="parTrans" cxnId="{CD066766-C508-439B-852F-17A0F82D0D7F}">
      <dgm:prSet/>
      <dgm:spPr/>
      <dgm:t>
        <a:bodyPr/>
        <a:lstStyle/>
        <a:p>
          <a:endParaRPr lang="en-US"/>
        </a:p>
      </dgm:t>
    </dgm:pt>
    <dgm:pt modelId="{A08ED31E-CBA2-4A59-9651-557456152F50}" type="sibTrans" cxnId="{CD066766-C508-439B-852F-17A0F82D0D7F}">
      <dgm:prSet/>
      <dgm:spPr/>
      <dgm:t>
        <a:bodyPr/>
        <a:lstStyle/>
        <a:p>
          <a:endParaRPr lang="en-US"/>
        </a:p>
      </dgm:t>
    </dgm:pt>
    <dgm:pt modelId="{EF4B71A5-0CBD-4B2C-B7C3-7F8C81249C1B}">
      <dgm:prSet/>
      <dgm:spPr/>
      <dgm:t>
        <a:bodyPr/>
        <a:lstStyle/>
        <a:p>
          <a:pPr rtl="0"/>
          <a:r>
            <a:rPr lang="en-US" dirty="0" smtClean="0"/>
            <a:t>Feedback  </a:t>
          </a:r>
          <a:endParaRPr lang="en-US" dirty="0"/>
        </a:p>
      </dgm:t>
    </dgm:pt>
    <dgm:pt modelId="{78E725A1-CBF5-4CD6-BCC6-0161E83AEDF8}" type="parTrans" cxnId="{99BF3705-6506-4A88-9AC6-00A010058F7E}">
      <dgm:prSet/>
      <dgm:spPr/>
      <dgm:t>
        <a:bodyPr/>
        <a:lstStyle/>
        <a:p>
          <a:endParaRPr lang="en-US"/>
        </a:p>
      </dgm:t>
    </dgm:pt>
    <dgm:pt modelId="{F64AD6D8-10F4-437E-AB11-1DF646B220DB}" type="sibTrans" cxnId="{99BF3705-6506-4A88-9AC6-00A010058F7E}">
      <dgm:prSet/>
      <dgm:spPr/>
      <dgm:t>
        <a:bodyPr/>
        <a:lstStyle/>
        <a:p>
          <a:endParaRPr lang="en-US"/>
        </a:p>
      </dgm:t>
    </dgm:pt>
    <dgm:pt modelId="{EC6D17EE-937D-418F-8DF7-FA25674E43D2}" type="pres">
      <dgm:prSet presAssocID="{D3ED975E-61C3-4136-9627-81BF94E094CD}" presName="Name0" presStyleCnt="0">
        <dgm:presLayoutVars>
          <dgm:dir/>
          <dgm:resizeHandles val="exact"/>
        </dgm:presLayoutVars>
      </dgm:prSet>
      <dgm:spPr/>
    </dgm:pt>
    <dgm:pt modelId="{2C0E724C-97C4-4BA5-B1F5-CE4629FB7B91}" type="pres">
      <dgm:prSet presAssocID="{B61E16AD-7203-45D1-916C-2DE6C3240F58}" presName="node" presStyleLbl="node1" presStyleIdx="0" presStyleCnt="4">
        <dgm:presLayoutVars>
          <dgm:bulletEnabled val="1"/>
        </dgm:presLayoutVars>
      </dgm:prSet>
      <dgm:spPr/>
      <dgm:t>
        <a:bodyPr/>
        <a:lstStyle/>
        <a:p>
          <a:endParaRPr lang="en-US"/>
        </a:p>
      </dgm:t>
    </dgm:pt>
    <dgm:pt modelId="{BA196B6D-8267-423F-BF03-B758A01A6AB6}" type="pres">
      <dgm:prSet presAssocID="{E61276F7-BB37-4451-91E1-D914E6C1378A}" presName="sibTrans" presStyleLbl="sibTrans2D1" presStyleIdx="0" presStyleCnt="3"/>
      <dgm:spPr/>
    </dgm:pt>
    <dgm:pt modelId="{D97B00BF-8725-4825-943B-B0F445D30580}" type="pres">
      <dgm:prSet presAssocID="{E61276F7-BB37-4451-91E1-D914E6C1378A}" presName="connectorText" presStyleLbl="sibTrans2D1" presStyleIdx="0" presStyleCnt="3"/>
      <dgm:spPr/>
    </dgm:pt>
    <dgm:pt modelId="{FABA3E95-CDBA-496E-8676-15ED0323CE05}" type="pres">
      <dgm:prSet presAssocID="{D81ACE4D-B95F-4D93-8CCD-BFB27311E42C}" presName="node" presStyleLbl="node1" presStyleIdx="1" presStyleCnt="4">
        <dgm:presLayoutVars>
          <dgm:bulletEnabled val="1"/>
        </dgm:presLayoutVars>
      </dgm:prSet>
      <dgm:spPr/>
      <dgm:t>
        <a:bodyPr/>
        <a:lstStyle/>
        <a:p>
          <a:endParaRPr lang="en-US"/>
        </a:p>
      </dgm:t>
    </dgm:pt>
    <dgm:pt modelId="{1758FFEA-14E2-4CB0-BA5E-9EEE421E7098}" type="pres">
      <dgm:prSet presAssocID="{3EF671B1-DDA0-4177-97F7-7C4A0D4522E1}" presName="sibTrans" presStyleLbl="sibTrans2D1" presStyleIdx="1" presStyleCnt="3"/>
      <dgm:spPr/>
    </dgm:pt>
    <dgm:pt modelId="{9027EDFA-CBC6-4DDA-A3A9-C6D729846BA6}" type="pres">
      <dgm:prSet presAssocID="{3EF671B1-DDA0-4177-97F7-7C4A0D4522E1}" presName="connectorText" presStyleLbl="sibTrans2D1" presStyleIdx="1" presStyleCnt="3"/>
      <dgm:spPr/>
    </dgm:pt>
    <dgm:pt modelId="{A977B956-DF9E-4648-A430-DC584DC4D636}" type="pres">
      <dgm:prSet presAssocID="{20F6C66B-0B25-4806-9AE5-FF6B48D2C6E4}" presName="node" presStyleLbl="node1" presStyleIdx="2" presStyleCnt="4">
        <dgm:presLayoutVars>
          <dgm:bulletEnabled val="1"/>
        </dgm:presLayoutVars>
      </dgm:prSet>
      <dgm:spPr/>
      <dgm:t>
        <a:bodyPr/>
        <a:lstStyle/>
        <a:p>
          <a:endParaRPr lang="en-US"/>
        </a:p>
      </dgm:t>
    </dgm:pt>
    <dgm:pt modelId="{5A930808-267F-41DE-B884-BD8F71D6EAA3}" type="pres">
      <dgm:prSet presAssocID="{A08ED31E-CBA2-4A59-9651-557456152F50}" presName="sibTrans" presStyleLbl="sibTrans2D1" presStyleIdx="2" presStyleCnt="3"/>
      <dgm:spPr/>
    </dgm:pt>
    <dgm:pt modelId="{CF995A31-FB38-4EB5-8881-70C2338F9457}" type="pres">
      <dgm:prSet presAssocID="{A08ED31E-CBA2-4A59-9651-557456152F50}" presName="connectorText" presStyleLbl="sibTrans2D1" presStyleIdx="2" presStyleCnt="3"/>
      <dgm:spPr/>
    </dgm:pt>
    <dgm:pt modelId="{3C25483F-A1C1-4FDE-90EC-4533A465F141}" type="pres">
      <dgm:prSet presAssocID="{EF4B71A5-0CBD-4B2C-B7C3-7F8C81249C1B}" presName="node" presStyleLbl="node1" presStyleIdx="3" presStyleCnt="4">
        <dgm:presLayoutVars>
          <dgm:bulletEnabled val="1"/>
        </dgm:presLayoutVars>
      </dgm:prSet>
      <dgm:spPr/>
    </dgm:pt>
  </dgm:ptLst>
  <dgm:cxnLst>
    <dgm:cxn modelId="{AF0B8571-B87B-4B62-9F0A-293DF31914F2}" type="presOf" srcId="{3EF671B1-DDA0-4177-97F7-7C4A0D4522E1}" destId="{9027EDFA-CBC6-4DDA-A3A9-C6D729846BA6}" srcOrd="1" destOrd="0" presId="urn:microsoft.com/office/officeart/2005/8/layout/process1"/>
    <dgm:cxn modelId="{3F4456A7-5852-4CE7-A83A-C0DF178EB83D}" type="presOf" srcId="{B61E16AD-7203-45D1-916C-2DE6C3240F58}" destId="{2C0E724C-97C4-4BA5-B1F5-CE4629FB7B91}" srcOrd="0" destOrd="0" presId="urn:microsoft.com/office/officeart/2005/8/layout/process1"/>
    <dgm:cxn modelId="{D077E200-E514-41D1-A9CF-071B5336C899}" type="presOf" srcId="{E61276F7-BB37-4451-91E1-D914E6C1378A}" destId="{D97B00BF-8725-4825-943B-B0F445D30580}" srcOrd="1" destOrd="0" presId="urn:microsoft.com/office/officeart/2005/8/layout/process1"/>
    <dgm:cxn modelId="{62CDC0D0-A65F-44F2-B867-1756314A4ACE}" type="presOf" srcId="{EF4B71A5-0CBD-4B2C-B7C3-7F8C81249C1B}" destId="{3C25483F-A1C1-4FDE-90EC-4533A465F141}" srcOrd="0" destOrd="0" presId="urn:microsoft.com/office/officeart/2005/8/layout/process1"/>
    <dgm:cxn modelId="{ED3C9BAC-546D-4704-9485-934B49CE24C1}" srcId="{D3ED975E-61C3-4136-9627-81BF94E094CD}" destId="{D81ACE4D-B95F-4D93-8CCD-BFB27311E42C}" srcOrd="1" destOrd="0" parTransId="{8C5AB3CD-24C6-47E4-9CD8-25D6637E0F60}" sibTransId="{3EF671B1-DDA0-4177-97F7-7C4A0D4522E1}"/>
    <dgm:cxn modelId="{2A278B10-7086-43D2-85F0-7803EE669824}" srcId="{D3ED975E-61C3-4136-9627-81BF94E094CD}" destId="{B61E16AD-7203-45D1-916C-2DE6C3240F58}" srcOrd="0" destOrd="0" parTransId="{C3516A8C-92A9-43A6-A890-E63A481D579F}" sibTransId="{E61276F7-BB37-4451-91E1-D914E6C1378A}"/>
    <dgm:cxn modelId="{17126016-7553-4F04-9092-B9F457D390FA}" type="presOf" srcId="{3EF671B1-DDA0-4177-97F7-7C4A0D4522E1}" destId="{1758FFEA-14E2-4CB0-BA5E-9EEE421E7098}" srcOrd="0" destOrd="0" presId="urn:microsoft.com/office/officeart/2005/8/layout/process1"/>
    <dgm:cxn modelId="{BB1E6085-4F33-41D7-BDDF-8ABC560EBB19}" type="presOf" srcId="{D81ACE4D-B95F-4D93-8CCD-BFB27311E42C}" destId="{FABA3E95-CDBA-496E-8676-15ED0323CE05}" srcOrd="0" destOrd="0" presId="urn:microsoft.com/office/officeart/2005/8/layout/process1"/>
    <dgm:cxn modelId="{21288375-C130-4C7D-92BB-B3E3060D8141}" type="presOf" srcId="{A08ED31E-CBA2-4A59-9651-557456152F50}" destId="{CF995A31-FB38-4EB5-8881-70C2338F9457}" srcOrd="1" destOrd="0" presId="urn:microsoft.com/office/officeart/2005/8/layout/process1"/>
    <dgm:cxn modelId="{C157057C-DEDD-45D9-B1F5-E2177A84ECBF}" type="presOf" srcId="{D3ED975E-61C3-4136-9627-81BF94E094CD}" destId="{EC6D17EE-937D-418F-8DF7-FA25674E43D2}" srcOrd="0" destOrd="0" presId="urn:microsoft.com/office/officeart/2005/8/layout/process1"/>
    <dgm:cxn modelId="{99BF3705-6506-4A88-9AC6-00A010058F7E}" srcId="{D3ED975E-61C3-4136-9627-81BF94E094CD}" destId="{EF4B71A5-0CBD-4B2C-B7C3-7F8C81249C1B}" srcOrd="3" destOrd="0" parTransId="{78E725A1-CBF5-4CD6-BCC6-0161E83AEDF8}" sibTransId="{F64AD6D8-10F4-437E-AB11-1DF646B220DB}"/>
    <dgm:cxn modelId="{9730E31A-62D0-4DAC-A983-2161F719F649}" type="presOf" srcId="{20F6C66B-0B25-4806-9AE5-FF6B48D2C6E4}" destId="{A977B956-DF9E-4648-A430-DC584DC4D636}" srcOrd="0" destOrd="0" presId="urn:microsoft.com/office/officeart/2005/8/layout/process1"/>
    <dgm:cxn modelId="{45AA3ADF-4E57-4DE1-9E17-07764AE271BB}" type="presOf" srcId="{A08ED31E-CBA2-4A59-9651-557456152F50}" destId="{5A930808-267F-41DE-B884-BD8F71D6EAA3}" srcOrd="0" destOrd="0" presId="urn:microsoft.com/office/officeart/2005/8/layout/process1"/>
    <dgm:cxn modelId="{CD066766-C508-439B-852F-17A0F82D0D7F}" srcId="{D3ED975E-61C3-4136-9627-81BF94E094CD}" destId="{20F6C66B-0B25-4806-9AE5-FF6B48D2C6E4}" srcOrd="2" destOrd="0" parTransId="{E0C06699-AFC0-46D2-91F9-BA4D57129BD9}" sibTransId="{A08ED31E-CBA2-4A59-9651-557456152F50}"/>
    <dgm:cxn modelId="{6F5A39E6-8B3D-42F2-B1C0-F7EFE3441543}" type="presOf" srcId="{E61276F7-BB37-4451-91E1-D914E6C1378A}" destId="{BA196B6D-8267-423F-BF03-B758A01A6AB6}" srcOrd="0" destOrd="0" presId="urn:microsoft.com/office/officeart/2005/8/layout/process1"/>
    <dgm:cxn modelId="{FF3FE034-4C77-47B5-BB13-F1EE7AF0B5A9}" type="presParOf" srcId="{EC6D17EE-937D-418F-8DF7-FA25674E43D2}" destId="{2C0E724C-97C4-4BA5-B1F5-CE4629FB7B91}" srcOrd="0" destOrd="0" presId="urn:microsoft.com/office/officeart/2005/8/layout/process1"/>
    <dgm:cxn modelId="{54A91B69-FDF7-4BFC-891F-71B1CB4631CD}" type="presParOf" srcId="{EC6D17EE-937D-418F-8DF7-FA25674E43D2}" destId="{BA196B6D-8267-423F-BF03-B758A01A6AB6}" srcOrd="1" destOrd="0" presId="urn:microsoft.com/office/officeart/2005/8/layout/process1"/>
    <dgm:cxn modelId="{EDE308E7-8652-4FF4-B300-8466A24104B2}" type="presParOf" srcId="{BA196B6D-8267-423F-BF03-B758A01A6AB6}" destId="{D97B00BF-8725-4825-943B-B0F445D30580}" srcOrd="0" destOrd="0" presId="urn:microsoft.com/office/officeart/2005/8/layout/process1"/>
    <dgm:cxn modelId="{512B4F94-4B90-410E-AF9F-89F3D85D4261}" type="presParOf" srcId="{EC6D17EE-937D-418F-8DF7-FA25674E43D2}" destId="{FABA3E95-CDBA-496E-8676-15ED0323CE05}" srcOrd="2" destOrd="0" presId="urn:microsoft.com/office/officeart/2005/8/layout/process1"/>
    <dgm:cxn modelId="{AEFFABEA-2165-4923-B2D6-C75C04FD4D8D}" type="presParOf" srcId="{EC6D17EE-937D-418F-8DF7-FA25674E43D2}" destId="{1758FFEA-14E2-4CB0-BA5E-9EEE421E7098}" srcOrd="3" destOrd="0" presId="urn:microsoft.com/office/officeart/2005/8/layout/process1"/>
    <dgm:cxn modelId="{49D35575-DE44-4D22-BA2F-1544443ECF30}" type="presParOf" srcId="{1758FFEA-14E2-4CB0-BA5E-9EEE421E7098}" destId="{9027EDFA-CBC6-4DDA-A3A9-C6D729846BA6}" srcOrd="0" destOrd="0" presId="urn:microsoft.com/office/officeart/2005/8/layout/process1"/>
    <dgm:cxn modelId="{897A33B4-5163-4F7E-8E11-50FBC5BA80A0}" type="presParOf" srcId="{EC6D17EE-937D-418F-8DF7-FA25674E43D2}" destId="{A977B956-DF9E-4648-A430-DC584DC4D636}" srcOrd="4" destOrd="0" presId="urn:microsoft.com/office/officeart/2005/8/layout/process1"/>
    <dgm:cxn modelId="{C0ED7F62-890A-47D3-9D8E-941E9019D637}" type="presParOf" srcId="{EC6D17EE-937D-418F-8DF7-FA25674E43D2}" destId="{5A930808-267F-41DE-B884-BD8F71D6EAA3}" srcOrd="5" destOrd="0" presId="urn:microsoft.com/office/officeart/2005/8/layout/process1"/>
    <dgm:cxn modelId="{A646D464-9897-4A75-8F9B-58D988134789}" type="presParOf" srcId="{5A930808-267F-41DE-B884-BD8F71D6EAA3}" destId="{CF995A31-FB38-4EB5-8881-70C2338F9457}" srcOrd="0" destOrd="0" presId="urn:microsoft.com/office/officeart/2005/8/layout/process1"/>
    <dgm:cxn modelId="{467A6E9F-D7FF-42A5-BB09-F3BE31CB4F5D}" type="presParOf" srcId="{EC6D17EE-937D-418F-8DF7-FA25674E43D2}" destId="{3C25483F-A1C1-4FDE-90EC-4533A465F141}"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E724C-97C4-4BA5-B1F5-CE4629FB7B91}">
      <dsp:nvSpPr>
        <dsp:cNvPr id="0" name=""/>
        <dsp:cNvSpPr/>
      </dsp:nvSpPr>
      <dsp:spPr>
        <a:xfrm>
          <a:off x="4822" y="1019961"/>
          <a:ext cx="2108299" cy="1264979"/>
        </a:xfrm>
        <a:prstGeom prst="roundRect">
          <a:avLst>
            <a:gd name="adj" fmla="val 10000"/>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Encoding </a:t>
          </a:r>
          <a:endParaRPr lang="en-US" sz="2500" kern="1200" dirty="0"/>
        </a:p>
      </dsp:txBody>
      <dsp:txXfrm>
        <a:off x="41872" y="1057011"/>
        <a:ext cx="2034199" cy="1190879"/>
      </dsp:txXfrm>
    </dsp:sp>
    <dsp:sp modelId="{BA196B6D-8267-423F-BF03-B758A01A6AB6}">
      <dsp:nvSpPr>
        <dsp:cNvPr id="0" name=""/>
        <dsp:cNvSpPr/>
      </dsp:nvSpPr>
      <dsp:spPr>
        <a:xfrm>
          <a:off x="2323951" y="1391022"/>
          <a:ext cx="446959" cy="522858"/>
        </a:xfrm>
        <a:prstGeom prst="rightArrow">
          <a:avLst>
            <a:gd name="adj1" fmla="val 60000"/>
            <a:gd name="adj2" fmla="val 50000"/>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323951" y="1495594"/>
        <a:ext cx="312871" cy="313714"/>
      </dsp:txXfrm>
    </dsp:sp>
    <dsp:sp modelId="{FABA3E95-CDBA-496E-8676-15ED0323CE05}">
      <dsp:nvSpPr>
        <dsp:cNvPr id="0" name=""/>
        <dsp:cNvSpPr/>
      </dsp:nvSpPr>
      <dsp:spPr>
        <a:xfrm>
          <a:off x="2956440" y="1019961"/>
          <a:ext cx="2108299" cy="1264979"/>
        </a:xfrm>
        <a:prstGeom prst="roundRect">
          <a:avLst>
            <a:gd name="adj" fmla="val 10000"/>
          </a:avLst>
        </a:prstGeom>
        <a:gradFill rotWithShape="0">
          <a:gsLst>
            <a:gs pos="0">
              <a:schemeClr val="accent3">
                <a:hueOff val="367148"/>
                <a:satOff val="1411"/>
                <a:lumOff val="196"/>
                <a:alphaOff val="0"/>
                <a:tint val="98000"/>
                <a:lumMod val="114000"/>
              </a:schemeClr>
            </a:gs>
            <a:gs pos="100000">
              <a:schemeClr val="accent3">
                <a:hueOff val="367148"/>
                <a:satOff val="1411"/>
                <a:lumOff val="196"/>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Medium of transmission</a:t>
          </a:r>
          <a:endParaRPr lang="en-US" sz="2500" kern="1200" dirty="0"/>
        </a:p>
      </dsp:txBody>
      <dsp:txXfrm>
        <a:off x="2993490" y="1057011"/>
        <a:ext cx="2034199" cy="1190879"/>
      </dsp:txXfrm>
    </dsp:sp>
    <dsp:sp modelId="{1758FFEA-14E2-4CB0-BA5E-9EEE421E7098}">
      <dsp:nvSpPr>
        <dsp:cNvPr id="0" name=""/>
        <dsp:cNvSpPr/>
      </dsp:nvSpPr>
      <dsp:spPr>
        <a:xfrm>
          <a:off x="5275570" y="1391022"/>
          <a:ext cx="446959" cy="522858"/>
        </a:xfrm>
        <a:prstGeom prst="rightArrow">
          <a:avLst>
            <a:gd name="adj1" fmla="val 60000"/>
            <a:gd name="adj2" fmla="val 50000"/>
          </a:avLst>
        </a:prstGeom>
        <a:gradFill rotWithShape="0">
          <a:gsLst>
            <a:gs pos="0">
              <a:schemeClr val="accent3">
                <a:hueOff val="550722"/>
                <a:satOff val="2117"/>
                <a:lumOff val="294"/>
                <a:alphaOff val="0"/>
                <a:tint val="98000"/>
                <a:lumMod val="114000"/>
              </a:schemeClr>
            </a:gs>
            <a:gs pos="100000">
              <a:schemeClr val="accent3">
                <a:hueOff val="550722"/>
                <a:satOff val="2117"/>
                <a:lumOff val="294"/>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5275570" y="1495594"/>
        <a:ext cx="312871" cy="313714"/>
      </dsp:txXfrm>
    </dsp:sp>
    <dsp:sp modelId="{A977B956-DF9E-4648-A430-DC584DC4D636}">
      <dsp:nvSpPr>
        <dsp:cNvPr id="0" name=""/>
        <dsp:cNvSpPr/>
      </dsp:nvSpPr>
      <dsp:spPr>
        <a:xfrm>
          <a:off x="5908059" y="1019961"/>
          <a:ext cx="2108299" cy="1264979"/>
        </a:xfrm>
        <a:prstGeom prst="roundRect">
          <a:avLst>
            <a:gd name="adj" fmla="val 10000"/>
          </a:avLst>
        </a:prstGeom>
        <a:gradFill rotWithShape="0">
          <a:gsLst>
            <a:gs pos="0">
              <a:schemeClr val="accent3">
                <a:hueOff val="734297"/>
                <a:satOff val="2823"/>
                <a:lumOff val="392"/>
                <a:alphaOff val="0"/>
                <a:tint val="98000"/>
                <a:lumMod val="114000"/>
              </a:schemeClr>
            </a:gs>
            <a:gs pos="100000">
              <a:schemeClr val="accent3">
                <a:hueOff val="734297"/>
                <a:satOff val="2823"/>
                <a:lumOff val="392"/>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Decoding</a:t>
          </a:r>
          <a:endParaRPr lang="en-US" sz="2500" kern="1200" dirty="0"/>
        </a:p>
      </dsp:txBody>
      <dsp:txXfrm>
        <a:off x="5945109" y="1057011"/>
        <a:ext cx="2034199" cy="1190879"/>
      </dsp:txXfrm>
    </dsp:sp>
    <dsp:sp modelId="{5A930808-267F-41DE-B884-BD8F71D6EAA3}">
      <dsp:nvSpPr>
        <dsp:cNvPr id="0" name=""/>
        <dsp:cNvSpPr/>
      </dsp:nvSpPr>
      <dsp:spPr>
        <a:xfrm>
          <a:off x="8227188" y="1391022"/>
          <a:ext cx="446959" cy="522858"/>
        </a:xfrm>
        <a:prstGeom prst="rightArrow">
          <a:avLst>
            <a:gd name="adj1" fmla="val 60000"/>
            <a:gd name="adj2" fmla="val 50000"/>
          </a:avLst>
        </a:prstGeom>
        <a:gradFill rotWithShape="0">
          <a:gsLst>
            <a:gs pos="0">
              <a:schemeClr val="accent3">
                <a:hueOff val="1101445"/>
                <a:satOff val="4234"/>
                <a:lumOff val="588"/>
                <a:alphaOff val="0"/>
                <a:tint val="98000"/>
                <a:lumMod val="114000"/>
              </a:schemeClr>
            </a:gs>
            <a:gs pos="100000">
              <a:schemeClr val="accent3">
                <a:hueOff val="1101445"/>
                <a:satOff val="4234"/>
                <a:lumOff val="588"/>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8227188" y="1495594"/>
        <a:ext cx="312871" cy="313714"/>
      </dsp:txXfrm>
    </dsp:sp>
    <dsp:sp modelId="{3C25483F-A1C1-4FDE-90EC-4533A465F141}">
      <dsp:nvSpPr>
        <dsp:cNvPr id="0" name=""/>
        <dsp:cNvSpPr/>
      </dsp:nvSpPr>
      <dsp:spPr>
        <a:xfrm>
          <a:off x="8859678" y="1019961"/>
          <a:ext cx="2108299" cy="1264979"/>
        </a:xfrm>
        <a:prstGeom prst="roundRect">
          <a:avLst>
            <a:gd name="adj" fmla="val 10000"/>
          </a:avLst>
        </a:prstGeom>
        <a:gradFill rotWithShape="0">
          <a:gsLst>
            <a:gs pos="0">
              <a:schemeClr val="accent3">
                <a:hueOff val="1101445"/>
                <a:satOff val="4234"/>
                <a:lumOff val="588"/>
                <a:alphaOff val="0"/>
                <a:tint val="98000"/>
                <a:lumMod val="114000"/>
              </a:schemeClr>
            </a:gs>
            <a:gs pos="100000">
              <a:schemeClr val="accent3">
                <a:hueOff val="1101445"/>
                <a:satOff val="4234"/>
                <a:lumOff val="588"/>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Feedback  </a:t>
          </a:r>
          <a:endParaRPr lang="en-US" sz="2500" kern="1200" dirty="0"/>
        </a:p>
      </dsp:txBody>
      <dsp:txXfrm>
        <a:off x="8896728" y="1057011"/>
        <a:ext cx="2034199" cy="119087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979313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713600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1068941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3A7D33-7A19-43B2-8F6B-E4A6B8CEC190}"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462299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3A7D33-7A19-43B2-8F6B-E4A6B8CEC190}" type="datetimeFigureOut">
              <a:rPr lang="en-US" smtClean="0"/>
              <a:t>10/23/2023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120047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3A7D33-7A19-43B2-8F6B-E4A6B8CEC190}" type="datetimeFigureOut">
              <a:rPr lang="en-US" smtClean="0"/>
              <a:t>10/23/2023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804243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A7D33-7A19-43B2-8F6B-E4A6B8CEC190}" type="datetimeFigureOut">
              <a:rPr lang="en-US" smtClean="0"/>
              <a:t>10/23/2023</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920496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3A7D33-7A19-43B2-8F6B-E4A6B8CEC190}"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2106133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3A7D33-7A19-43B2-8F6B-E4A6B8CEC190}"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2726044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3A7D33-7A19-43B2-8F6B-E4A6B8CEC190}"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134871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602974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219127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180554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3A7D33-7A19-43B2-8F6B-E4A6B8CEC190}" type="datetimeFigureOut">
              <a:rPr lang="en-US" smtClean="0"/>
              <a:t>10/23/2023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93559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3A7D33-7A19-43B2-8F6B-E4A6B8CEC190}" type="datetimeFigureOut">
              <a:rPr lang="en-US" smtClean="0"/>
              <a:t>10/23/2023</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853096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2506717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F3A7D33-7A19-43B2-8F6B-E4A6B8CEC190}"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75FE3-02DA-4AE1-B4BE-6287475705CB}" type="slidenum">
              <a:rPr lang="en-US" smtClean="0"/>
              <a:t>‹#›</a:t>
            </a:fld>
            <a:endParaRPr lang="en-US"/>
          </a:p>
        </p:txBody>
      </p:sp>
    </p:spTree>
    <p:extLst>
      <p:ext uri="{BB962C8B-B14F-4D97-AF65-F5344CB8AC3E}">
        <p14:creationId xmlns:p14="http://schemas.microsoft.com/office/powerpoint/2010/main" val="3026658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F3A7D33-7A19-43B2-8F6B-E4A6B8CEC190}" type="datetimeFigureOut">
              <a:rPr lang="en-US" smtClean="0"/>
              <a:t>10/23/2023</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86475FE3-02DA-4AE1-B4BE-6287475705CB}" type="slidenum">
              <a:rPr lang="en-US" smtClean="0"/>
              <a:t>‹#›</a:t>
            </a:fld>
            <a:endParaRPr lang="en-US"/>
          </a:p>
        </p:txBody>
      </p:sp>
    </p:spTree>
    <p:extLst>
      <p:ext uri="{BB962C8B-B14F-4D97-AF65-F5344CB8AC3E}">
        <p14:creationId xmlns:p14="http://schemas.microsoft.com/office/powerpoint/2010/main" val="3998865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language LS</a:t>
            </a:r>
            <a:endParaRPr lang="en-US" dirty="0"/>
          </a:p>
        </p:txBody>
      </p:sp>
      <p:sp>
        <p:nvSpPr>
          <p:cNvPr id="3" name="Subtitle 2"/>
          <p:cNvSpPr>
            <a:spLocks noGrp="1"/>
          </p:cNvSpPr>
          <p:nvPr>
            <p:ph type="subTitle" idx="1"/>
          </p:nvPr>
        </p:nvSpPr>
        <p:spPr/>
        <p:txBody>
          <a:bodyPr/>
          <a:lstStyle/>
          <a:p>
            <a:r>
              <a:rPr lang="en-US" dirty="0" smtClean="0"/>
              <a:t>Media Literacy </a:t>
            </a:r>
            <a:endParaRPr lang="en-US" dirty="0"/>
          </a:p>
        </p:txBody>
      </p:sp>
    </p:spTree>
    <p:extLst>
      <p:ext uri="{BB962C8B-B14F-4D97-AF65-F5344CB8AC3E}">
        <p14:creationId xmlns:p14="http://schemas.microsoft.com/office/powerpoint/2010/main" val="409540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Media  </a:t>
            </a:r>
            <a:endParaRPr lang="en-US" dirty="0"/>
          </a:p>
        </p:txBody>
      </p:sp>
      <p:sp>
        <p:nvSpPr>
          <p:cNvPr id="3" name="Content Placeholder 2"/>
          <p:cNvSpPr>
            <a:spLocks noGrp="1"/>
          </p:cNvSpPr>
          <p:nvPr>
            <p:ph idx="1"/>
          </p:nvPr>
        </p:nvSpPr>
        <p:spPr/>
        <p:txBody>
          <a:bodyPr/>
          <a:lstStyle/>
          <a:p>
            <a:r>
              <a:rPr lang="en-US" dirty="0"/>
              <a:t>Media literacy is the ability to identify different types of media and understand the messages they're sending. </a:t>
            </a:r>
            <a:endParaRPr lang="en-US" dirty="0" smtClean="0"/>
          </a:p>
          <a:p>
            <a:r>
              <a:rPr lang="en-US" dirty="0"/>
              <a:t>Media use helps young people become more competent in a digital age. Additionally, media allows for children and young people to express themselves and connect with others who are like them. </a:t>
            </a:r>
            <a:endParaRPr lang="en-US" dirty="0" smtClean="0"/>
          </a:p>
          <a:p>
            <a:r>
              <a:rPr lang="en-US" dirty="0"/>
              <a:t>Not to mention the ability to foster relationships with family members and friends that may not live locally. And in the wake of the COVID pandemic, we’ve learned so much about how children learn and how we can best harness technology in educational settings.</a:t>
            </a:r>
          </a:p>
        </p:txBody>
      </p:sp>
    </p:spTree>
    <p:extLst>
      <p:ext uri="{BB962C8B-B14F-4D97-AF65-F5344CB8AC3E}">
        <p14:creationId xmlns:p14="http://schemas.microsoft.com/office/powerpoint/2010/main" val="1450671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king Sense of Media - Of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248" y="274321"/>
            <a:ext cx="6145975" cy="6152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681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0167449"/>
              </p:ext>
            </p:extLst>
          </p:nvPr>
        </p:nvGraphicFramePr>
        <p:xfrm>
          <a:off x="744583" y="2299063"/>
          <a:ext cx="10972800" cy="33049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805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the Media </a:t>
            </a:r>
            <a:endParaRPr lang="en-US" dirty="0"/>
          </a:p>
        </p:txBody>
      </p:sp>
      <p:sp>
        <p:nvSpPr>
          <p:cNvPr id="3" name="Content Placeholder 2"/>
          <p:cNvSpPr>
            <a:spLocks noGrp="1"/>
          </p:cNvSpPr>
          <p:nvPr>
            <p:ph idx="1"/>
          </p:nvPr>
        </p:nvSpPr>
        <p:spPr/>
        <p:txBody>
          <a:bodyPr/>
          <a:lstStyle/>
          <a:p>
            <a:r>
              <a:rPr lang="en-US" dirty="0"/>
              <a:t>They educate, inform and entertain through news, features and analysis in the press. They also produce documentaries, dramas, current affairs </a:t>
            </a:r>
            <a:r>
              <a:rPr lang="en-US" dirty="0" err="1"/>
              <a:t>programmes</a:t>
            </a:r>
            <a:r>
              <a:rPr lang="en-US" dirty="0"/>
              <a:t>, public service announcements, magazine </a:t>
            </a:r>
            <a:r>
              <a:rPr lang="en-US" dirty="0" err="1"/>
              <a:t>programmes</a:t>
            </a:r>
            <a:r>
              <a:rPr lang="en-US" dirty="0"/>
              <a:t> and other forms of programming for radio and television.</a:t>
            </a:r>
          </a:p>
        </p:txBody>
      </p:sp>
    </p:spTree>
    <p:extLst>
      <p:ext uri="{BB962C8B-B14F-4D97-AF65-F5344CB8AC3E}">
        <p14:creationId xmlns:p14="http://schemas.microsoft.com/office/powerpoint/2010/main" val="2463535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smtClean="0"/>
              <a:t>Main purpose of mass media</a:t>
            </a:r>
            <a:endParaRPr lang="en-US" dirty="0"/>
          </a:p>
        </p:txBody>
      </p:sp>
      <p:sp>
        <p:nvSpPr>
          <p:cNvPr id="3" name="Content Placeholder 2"/>
          <p:cNvSpPr>
            <a:spLocks noGrp="1"/>
          </p:cNvSpPr>
          <p:nvPr>
            <p:ph idx="1"/>
          </p:nvPr>
        </p:nvSpPr>
        <p:spPr/>
        <p:txBody>
          <a:bodyPr>
            <a:normAutofit fontScale="77500" lnSpcReduction="20000"/>
          </a:bodyPr>
          <a:lstStyle/>
          <a:p>
            <a:pPr>
              <a:lnSpc>
                <a:spcPct val="150000"/>
              </a:lnSpc>
            </a:pPr>
            <a:r>
              <a:rPr lang="en-US" sz="3200" dirty="0" smtClean="0"/>
              <a:t>The </a:t>
            </a:r>
            <a:r>
              <a:rPr lang="en-US" sz="3200" dirty="0"/>
              <a:t>key function of mass media is to communicate various messages through television, movies, advertising, radio, the internet, magazines, and newspapers.</a:t>
            </a:r>
          </a:p>
          <a:p>
            <a:pPr>
              <a:lnSpc>
                <a:spcPct val="150000"/>
              </a:lnSpc>
            </a:pPr>
            <a:r>
              <a:rPr lang="en-US" sz="3200" dirty="0" smtClean="0"/>
              <a:t>Surveillance, </a:t>
            </a:r>
            <a:r>
              <a:rPr lang="en-US" sz="3200" dirty="0"/>
              <a:t>correlation, cultural transmission, and entertainment.</a:t>
            </a:r>
          </a:p>
        </p:txBody>
      </p:sp>
    </p:spTree>
    <p:extLst>
      <p:ext uri="{BB962C8B-B14F-4D97-AF65-F5344CB8AC3E}">
        <p14:creationId xmlns:p14="http://schemas.microsoft.com/office/powerpoint/2010/main" val="94914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media </a:t>
            </a:r>
            <a:endParaRPr lang="en-US" dirty="0"/>
          </a:p>
        </p:txBody>
      </p:sp>
      <p:sp>
        <p:nvSpPr>
          <p:cNvPr id="3" name="Content Placeholder 2"/>
          <p:cNvSpPr>
            <a:spLocks noGrp="1"/>
          </p:cNvSpPr>
          <p:nvPr>
            <p:ph idx="1"/>
          </p:nvPr>
        </p:nvSpPr>
        <p:spPr/>
        <p:txBody>
          <a:bodyPr/>
          <a:lstStyle/>
          <a:p>
            <a:r>
              <a:rPr lang="en-US" b="1" dirty="0"/>
              <a:t>Print media:</a:t>
            </a:r>
            <a:r>
              <a:rPr lang="en-US" dirty="0"/>
              <a:t> Print media refers to printed materials, such as books and magazines, that contain words and images.</a:t>
            </a:r>
          </a:p>
          <a:p>
            <a:r>
              <a:rPr lang="en-US" b="1" dirty="0"/>
              <a:t>Broadcast media:</a:t>
            </a:r>
            <a:r>
              <a:rPr lang="en-US" dirty="0"/>
              <a:t> Broadcast media includes information transmitted through one of several mass communication channels, such as television and radio.</a:t>
            </a:r>
          </a:p>
          <a:p>
            <a:r>
              <a:rPr lang="en-US" b="1" dirty="0"/>
              <a:t>Internet media:</a:t>
            </a:r>
            <a:r>
              <a:rPr lang="en-US" dirty="0"/>
              <a:t> Internet media is content distributed online and can include emails and online publications.</a:t>
            </a:r>
          </a:p>
          <a:p>
            <a:r>
              <a:rPr lang="en-US" b="1" dirty="0"/>
              <a:t>Out-of-home media:</a:t>
            </a:r>
            <a:r>
              <a:rPr lang="en-US" dirty="0"/>
              <a:t> Out-of-home media, or OOH, is media that reaches people when they are outside of their homes, like billboards.</a:t>
            </a:r>
          </a:p>
          <a:p>
            <a:endParaRPr lang="en-US" dirty="0"/>
          </a:p>
        </p:txBody>
      </p:sp>
    </p:spTree>
    <p:extLst>
      <p:ext uri="{BB962C8B-B14F-4D97-AF65-F5344CB8AC3E}">
        <p14:creationId xmlns:p14="http://schemas.microsoft.com/office/powerpoint/2010/main" val="386704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Mass Communication</a:t>
            </a:r>
            <a:endParaRPr lang="en-US" dirty="0"/>
          </a:p>
        </p:txBody>
      </p:sp>
      <p:sp>
        <p:nvSpPr>
          <p:cNvPr id="3" name="Content Placeholder 2"/>
          <p:cNvSpPr>
            <a:spLocks noGrp="1"/>
          </p:cNvSpPr>
          <p:nvPr>
            <p:ph idx="1"/>
          </p:nvPr>
        </p:nvSpPr>
        <p:spPr/>
        <p:txBody>
          <a:bodyPr/>
          <a:lstStyle/>
          <a:p>
            <a:r>
              <a:rPr lang="en-US" dirty="0"/>
              <a:t>Mass Communication refers to the process of disseminating and exchanging information through diverse media platforms to reach the masses. Mass Communication is different from Mass Media because various forms of mass media like TV, Radio, the Internet, Print Media, Outdoor Media, etc. are used to facilitate mass communication, i.e. communicate certain information to the masses. These are also different tools of mass communication, that help communicate to a larger audience.</a:t>
            </a:r>
          </a:p>
        </p:txBody>
      </p:sp>
    </p:spTree>
    <p:extLst>
      <p:ext uri="{BB962C8B-B14F-4D97-AF65-F5344CB8AC3E}">
        <p14:creationId xmlns:p14="http://schemas.microsoft.com/office/powerpoint/2010/main" val="1449701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media</a:t>
            </a:r>
            <a:endParaRPr lang="en-US" dirty="0"/>
          </a:p>
        </p:txBody>
      </p:sp>
      <p:sp>
        <p:nvSpPr>
          <p:cNvPr id="3" name="Content Placeholder 2"/>
          <p:cNvSpPr>
            <a:spLocks noGrp="1"/>
          </p:cNvSpPr>
          <p:nvPr>
            <p:ph idx="1"/>
          </p:nvPr>
        </p:nvSpPr>
        <p:spPr/>
        <p:txBody>
          <a:bodyPr>
            <a:normAutofit lnSpcReduction="10000"/>
          </a:bodyPr>
          <a:lstStyle/>
          <a:p>
            <a:r>
              <a:rPr lang="en-US" dirty="0"/>
              <a:t>Journalism</a:t>
            </a:r>
          </a:p>
          <a:p>
            <a:r>
              <a:rPr lang="en-US" dirty="0"/>
              <a:t>Social Media</a:t>
            </a:r>
          </a:p>
          <a:p>
            <a:r>
              <a:rPr lang="en-US" dirty="0"/>
              <a:t>Films</a:t>
            </a:r>
          </a:p>
          <a:p>
            <a:r>
              <a:rPr lang="en-US" dirty="0"/>
              <a:t>Television</a:t>
            </a:r>
          </a:p>
          <a:p>
            <a:r>
              <a:rPr lang="en-US" dirty="0"/>
              <a:t>Radio</a:t>
            </a:r>
          </a:p>
          <a:p>
            <a:r>
              <a:rPr lang="en-US" dirty="0"/>
              <a:t>Advertising</a:t>
            </a:r>
          </a:p>
          <a:p>
            <a:r>
              <a:rPr lang="en-US" dirty="0"/>
              <a:t>Public Relations</a:t>
            </a:r>
          </a:p>
          <a:p>
            <a:r>
              <a:rPr lang="en-US" dirty="0"/>
              <a:t>Books, Magazines, Newspapers and Journals</a:t>
            </a:r>
          </a:p>
          <a:p>
            <a:r>
              <a:rPr lang="en-US" dirty="0"/>
              <a:t>Photography</a:t>
            </a:r>
          </a:p>
          <a:p>
            <a:endParaRPr lang="en-US" dirty="0"/>
          </a:p>
        </p:txBody>
      </p:sp>
    </p:spTree>
    <p:extLst>
      <p:ext uri="{BB962C8B-B14F-4D97-AF65-F5344CB8AC3E}">
        <p14:creationId xmlns:p14="http://schemas.microsoft.com/office/powerpoint/2010/main" val="261816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media </a:t>
            </a:r>
            <a:endParaRPr lang="en-US" dirty="0"/>
          </a:p>
        </p:txBody>
      </p:sp>
      <p:sp>
        <p:nvSpPr>
          <p:cNvPr id="3" name="Content Placeholder 2"/>
          <p:cNvSpPr>
            <a:spLocks noGrp="1"/>
          </p:cNvSpPr>
          <p:nvPr>
            <p:ph idx="1"/>
          </p:nvPr>
        </p:nvSpPr>
        <p:spPr/>
        <p:txBody>
          <a:bodyPr/>
          <a:lstStyle/>
          <a:p>
            <a:r>
              <a:rPr lang="en-US" dirty="0"/>
              <a:t>The general public is significantly impacted by mass media, whether it be in written, spoken, or broadcast form. Brands may raise their profile via social media, TV commercials, and outdoor advertising. Regarding branding, businesses look for the best platforms to communicate their message, including websites, social media platforms, blogs, and forums. These are some of the tools of mass communication. They may express their ideas and run branding campaigns after they choose the best kind of mass media outlet for their companies.</a:t>
            </a:r>
          </a:p>
        </p:txBody>
      </p:sp>
    </p:spTree>
    <p:extLst>
      <p:ext uri="{BB962C8B-B14F-4D97-AF65-F5344CB8AC3E}">
        <p14:creationId xmlns:p14="http://schemas.microsoft.com/office/powerpoint/2010/main" val="426906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media </a:t>
            </a:r>
            <a:endParaRPr lang="en-US" dirty="0"/>
          </a:p>
        </p:txBody>
      </p:sp>
      <p:sp>
        <p:nvSpPr>
          <p:cNvPr id="3" name="Content Placeholder 2"/>
          <p:cNvSpPr>
            <a:spLocks noGrp="1"/>
          </p:cNvSpPr>
          <p:nvPr>
            <p:ph idx="1"/>
          </p:nvPr>
        </p:nvSpPr>
        <p:spPr/>
        <p:txBody>
          <a:bodyPr/>
          <a:lstStyle/>
          <a:p>
            <a:r>
              <a:rPr lang="en-US" dirty="0"/>
              <a:t>A large target audience may find it appealing; a public message is sent; there is a gap between the source of the information and the people who receive it;</a:t>
            </a:r>
          </a:p>
          <a:p>
            <a:r>
              <a:rPr lang="en-US" dirty="0"/>
              <a:t>It may be broadcast by a variety of media, including television, the Internet, radio, and newspapers;</a:t>
            </a:r>
          </a:p>
          <a:p>
            <a:r>
              <a:rPr lang="en-US" dirty="0"/>
              <a:t>It draws a diverse audience;</a:t>
            </a:r>
          </a:p>
          <a:p>
            <a:r>
              <a:rPr lang="en-US" dirty="0"/>
              <a:t>Television, radio, and print media cannot provide comments on news or information that has been distributed.</a:t>
            </a:r>
          </a:p>
          <a:p>
            <a:endParaRPr lang="en-US" dirty="0"/>
          </a:p>
        </p:txBody>
      </p:sp>
    </p:spTree>
    <p:extLst>
      <p:ext uri="{BB962C8B-B14F-4D97-AF65-F5344CB8AC3E}">
        <p14:creationId xmlns:p14="http://schemas.microsoft.com/office/powerpoint/2010/main" val="89646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media </a:t>
            </a:r>
            <a:endParaRPr lang="en-US" dirty="0"/>
          </a:p>
        </p:txBody>
      </p:sp>
      <p:sp>
        <p:nvSpPr>
          <p:cNvPr id="3" name="Content Placeholder 2"/>
          <p:cNvSpPr>
            <a:spLocks noGrp="1"/>
          </p:cNvSpPr>
          <p:nvPr>
            <p:ph idx="1"/>
          </p:nvPr>
        </p:nvSpPr>
        <p:spPr/>
        <p:txBody>
          <a:bodyPr>
            <a:normAutofit/>
          </a:bodyPr>
          <a:lstStyle/>
          <a:p>
            <a:r>
              <a:rPr lang="en-US" b="1" dirty="0"/>
              <a:t>Making Space for the Voice of Less Privileged</a:t>
            </a:r>
            <a:br>
              <a:rPr lang="en-US" b="1" dirty="0"/>
            </a:br>
            <a:r>
              <a:rPr lang="en-US" dirty="0"/>
              <a:t>Mass media plays an essential role in shining the spotlight on the masses as the general public can express their views and opinions freely. This way, it becomes the voice of the voiceless thus giving the right platform for the people to use their right to express themselves freely.</a:t>
            </a:r>
          </a:p>
          <a:p>
            <a:r>
              <a:rPr lang="en-US" b="1" dirty="0"/>
              <a:t>Effective and Wider Communication</a:t>
            </a:r>
            <a:r>
              <a:rPr lang="en-US" dirty="0"/>
              <a:t/>
            </a:r>
            <a:br>
              <a:rPr lang="en-US" dirty="0"/>
            </a:br>
            <a:r>
              <a:rPr lang="en-US" dirty="0"/>
              <a:t>It is through different types of mass media from social media to digital platforms that the world has transformed into a global village. This way, mass communication has become useful for people, businesses, governments and the whole world to stay connected with each other.</a:t>
            </a:r>
          </a:p>
          <a:p>
            <a:endParaRPr lang="en-US" dirty="0"/>
          </a:p>
        </p:txBody>
      </p:sp>
    </p:spTree>
    <p:extLst>
      <p:ext uri="{BB962C8B-B14F-4D97-AF65-F5344CB8AC3E}">
        <p14:creationId xmlns:p14="http://schemas.microsoft.com/office/powerpoint/2010/main" val="2443728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b="1" dirty="0" smtClean="0"/>
              <a:t>Diffusion of Diverse Cultures</a:t>
            </a:r>
            <a:r>
              <a:rPr lang="en-US" dirty="0" smtClean="0"/>
              <a:t/>
            </a:r>
            <a:br>
              <a:rPr lang="en-US" dirty="0" smtClean="0"/>
            </a:br>
            <a:r>
              <a:rPr lang="en-US" dirty="0" smtClean="0"/>
              <a:t>Mass media also plays a colossal part in spreading arts and cultures to every nook and corner of the world. With the help of the internet, anyone can learn a new language, know about a different culture or even travel the whole world without physically going from one place to another.</a:t>
            </a:r>
          </a:p>
          <a:p>
            <a:r>
              <a:rPr lang="en-US" b="1" dirty="0"/>
              <a:t>Encyclopedia of Information</a:t>
            </a:r>
            <a:r>
              <a:rPr lang="en-US" dirty="0"/>
              <a:t/>
            </a:r>
            <a:br>
              <a:rPr lang="en-US" dirty="0"/>
            </a:br>
            <a:r>
              <a:rPr lang="en-US" dirty="0"/>
              <a:t>The internet is truly a massive open source of information and different types of mass media from search engine platforms to social media platforms and learning websites play a greater role in helping anyone learn anything anywhere.</a:t>
            </a:r>
          </a:p>
          <a:p>
            <a:endParaRPr lang="en-US" dirty="0"/>
          </a:p>
        </p:txBody>
      </p:sp>
    </p:spTree>
    <p:extLst>
      <p:ext uri="{BB962C8B-B14F-4D97-AF65-F5344CB8AC3E}">
        <p14:creationId xmlns:p14="http://schemas.microsoft.com/office/powerpoint/2010/main" val="3847773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Forms of Traditional Media</a:t>
            </a:r>
            <a:endParaRPr lang="en-US" dirty="0"/>
          </a:p>
        </p:txBody>
      </p:sp>
      <p:sp>
        <p:nvSpPr>
          <p:cNvPr id="3" name="Content Placeholder 2"/>
          <p:cNvSpPr>
            <a:spLocks noGrp="1"/>
          </p:cNvSpPr>
          <p:nvPr>
            <p:ph idx="1"/>
          </p:nvPr>
        </p:nvSpPr>
        <p:spPr/>
        <p:txBody>
          <a:bodyPr/>
          <a:lstStyle/>
          <a:p>
            <a:r>
              <a:rPr lang="en-US" dirty="0" smtClean="0"/>
              <a:t>Folk </a:t>
            </a:r>
            <a:r>
              <a:rPr lang="en-US" dirty="0"/>
              <a:t>Dances</a:t>
            </a:r>
          </a:p>
          <a:p>
            <a:r>
              <a:rPr lang="en-US" dirty="0"/>
              <a:t>Folk Songs and Music</a:t>
            </a:r>
          </a:p>
          <a:p>
            <a:r>
              <a:rPr lang="en-US" b="1" dirty="0"/>
              <a:t>Theatre, </a:t>
            </a:r>
            <a:r>
              <a:rPr lang="en-US" b="1" dirty="0" smtClean="0"/>
              <a:t>Drama,</a:t>
            </a:r>
            <a:r>
              <a:rPr lang="en-US" dirty="0" smtClean="0"/>
              <a:t> and </a:t>
            </a:r>
            <a:r>
              <a:rPr lang="en-US" dirty="0"/>
              <a:t>Folktales</a:t>
            </a:r>
          </a:p>
          <a:p>
            <a:r>
              <a:rPr lang="en-US" dirty="0"/>
              <a:t>Painting, Sculptures, Inscriptions, Statues, and Stupas</a:t>
            </a:r>
          </a:p>
          <a:p>
            <a:r>
              <a:rPr lang="en-US" dirty="0"/>
              <a:t>Motifs and Symbols</a:t>
            </a:r>
          </a:p>
          <a:p>
            <a:endParaRPr lang="en-US" dirty="0"/>
          </a:p>
        </p:txBody>
      </p:sp>
    </p:spTree>
    <p:extLst>
      <p:ext uri="{BB962C8B-B14F-4D97-AF65-F5344CB8AC3E}">
        <p14:creationId xmlns:p14="http://schemas.microsoft.com/office/powerpoint/2010/main" val="855024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 media </a:t>
            </a:r>
            <a:endParaRPr lang="en-US" dirty="0"/>
          </a:p>
        </p:txBody>
      </p:sp>
      <p:sp>
        <p:nvSpPr>
          <p:cNvPr id="3" name="Content Placeholder 2"/>
          <p:cNvSpPr>
            <a:spLocks noGrp="1"/>
          </p:cNvSpPr>
          <p:nvPr>
            <p:ph idx="1"/>
          </p:nvPr>
        </p:nvSpPr>
        <p:spPr/>
        <p:txBody>
          <a:bodyPr/>
          <a:lstStyle/>
          <a:p>
            <a:r>
              <a:rPr lang="en-US" dirty="0" smtClean="0"/>
              <a:t>Newspapers </a:t>
            </a:r>
            <a:r>
              <a:rPr lang="en-US" dirty="0"/>
              <a:t>(broadsheet and tabloid)</a:t>
            </a:r>
          </a:p>
          <a:p>
            <a:r>
              <a:rPr lang="en-US" dirty="0"/>
              <a:t>Periodicals, Newsletters, and Magazines (general or specific interest)</a:t>
            </a:r>
          </a:p>
          <a:p>
            <a:r>
              <a:rPr lang="en-US" dirty="0"/>
              <a:t>Brochures, Leaflets and Pamphlets</a:t>
            </a:r>
          </a:p>
          <a:p>
            <a:r>
              <a:rPr lang="en-US" dirty="0"/>
              <a:t>Journals</a:t>
            </a:r>
          </a:p>
          <a:p>
            <a:endParaRPr lang="en-US" dirty="0"/>
          </a:p>
        </p:txBody>
      </p:sp>
    </p:spTree>
    <p:extLst>
      <p:ext uri="{BB962C8B-B14F-4D97-AF65-F5344CB8AC3E}">
        <p14:creationId xmlns:p14="http://schemas.microsoft.com/office/powerpoint/2010/main" val="4000459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Forms of Broadcasting Media</a:t>
            </a:r>
            <a:endParaRPr lang="en-US" dirty="0"/>
          </a:p>
        </p:txBody>
      </p:sp>
      <p:sp>
        <p:nvSpPr>
          <p:cNvPr id="3" name="Content Placeholder 2"/>
          <p:cNvSpPr>
            <a:spLocks noGrp="1"/>
          </p:cNvSpPr>
          <p:nvPr>
            <p:ph idx="1"/>
          </p:nvPr>
        </p:nvSpPr>
        <p:spPr/>
        <p:txBody>
          <a:bodyPr/>
          <a:lstStyle/>
          <a:p>
            <a:r>
              <a:rPr lang="en-US" dirty="0" smtClean="0"/>
              <a:t>Television</a:t>
            </a:r>
            <a:endParaRPr lang="en-US" dirty="0"/>
          </a:p>
          <a:p>
            <a:r>
              <a:rPr lang="en-US" dirty="0"/>
              <a:t>Radio (AM, FM, Pirate Radio, Terrestrial Radio, and Satellite)</a:t>
            </a:r>
          </a:p>
          <a:p>
            <a:r>
              <a:rPr lang="en-US" dirty="0"/>
              <a:t>Traditional Telephone</a:t>
            </a:r>
          </a:p>
          <a:p>
            <a:r>
              <a:rPr lang="en-US" dirty="0"/>
              <a:t>Film/Movie/Motion Picture</a:t>
            </a:r>
          </a:p>
          <a:p>
            <a:r>
              <a:rPr lang="en-US" dirty="0"/>
              <a:t>Video Games</a:t>
            </a:r>
          </a:p>
          <a:p>
            <a:r>
              <a:rPr lang="en-US" dirty="0"/>
              <a:t>Audio Recording and Reproduction</a:t>
            </a:r>
          </a:p>
          <a:p>
            <a:endParaRPr lang="en-US" dirty="0"/>
          </a:p>
        </p:txBody>
      </p:sp>
    </p:spTree>
    <p:extLst>
      <p:ext uri="{BB962C8B-B14F-4D97-AF65-F5344CB8AC3E}">
        <p14:creationId xmlns:p14="http://schemas.microsoft.com/office/powerpoint/2010/main" val="522592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Forms of Outdoor Media</a:t>
            </a:r>
            <a:endParaRPr lang="en-US" dirty="0"/>
          </a:p>
        </p:txBody>
      </p:sp>
      <p:sp>
        <p:nvSpPr>
          <p:cNvPr id="3" name="Content Placeholder 2"/>
          <p:cNvSpPr>
            <a:spLocks noGrp="1"/>
          </p:cNvSpPr>
          <p:nvPr>
            <p:ph idx="1"/>
          </p:nvPr>
        </p:nvSpPr>
        <p:spPr/>
        <p:txBody>
          <a:bodyPr/>
          <a:lstStyle/>
          <a:p>
            <a:r>
              <a:rPr lang="en-US" dirty="0" smtClean="0"/>
              <a:t>Billboards </a:t>
            </a:r>
            <a:r>
              <a:rPr lang="en-US" dirty="0"/>
              <a:t>or Bulletins</a:t>
            </a:r>
          </a:p>
          <a:p>
            <a:r>
              <a:rPr lang="en-US" dirty="0"/>
              <a:t>Inflatable Billboards</a:t>
            </a:r>
          </a:p>
          <a:p>
            <a:r>
              <a:rPr lang="en-US" dirty="0"/>
              <a:t>Mobile Billboards</a:t>
            </a:r>
          </a:p>
          <a:p>
            <a:r>
              <a:rPr lang="en-US" dirty="0"/>
              <a:t>Banner</a:t>
            </a:r>
          </a:p>
          <a:p>
            <a:r>
              <a:rPr lang="en-US" dirty="0"/>
              <a:t>Lamppost Banners</a:t>
            </a:r>
          </a:p>
          <a:p>
            <a:endParaRPr lang="en-US" dirty="0"/>
          </a:p>
        </p:txBody>
      </p:sp>
    </p:spTree>
    <p:extLst>
      <p:ext uri="{BB962C8B-B14F-4D97-AF65-F5344CB8AC3E}">
        <p14:creationId xmlns:p14="http://schemas.microsoft.com/office/powerpoint/2010/main" val="2755344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Transit Media</a:t>
            </a:r>
            <a:endParaRPr lang="en-US" b="1" dirty="0"/>
          </a:p>
        </p:txBody>
      </p:sp>
      <p:sp>
        <p:nvSpPr>
          <p:cNvPr id="3" name="Content Placeholder 2"/>
          <p:cNvSpPr>
            <a:spLocks noGrp="1"/>
          </p:cNvSpPr>
          <p:nvPr>
            <p:ph idx="1"/>
          </p:nvPr>
        </p:nvSpPr>
        <p:spPr/>
        <p:txBody>
          <a:bodyPr/>
          <a:lstStyle/>
          <a:p>
            <a:r>
              <a:rPr lang="en-US" dirty="0" smtClean="0"/>
              <a:t>Transit </a:t>
            </a:r>
            <a:r>
              <a:rPr lang="en-US" dirty="0"/>
              <a:t>Media revolves around the concept of advertising and information dissemination when consumers are “</a:t>
            </a:r>
            <a:r>
              <a:rPr lang="en-US" i="1" dirty="0"/>
              <a:t>on the go</a:t>
            </a:r>
            <a:r>
              <a:rPr lang="en-US" dirty="0"/>
              <a:t>” in public places or transit. </a:t>
            </a:r>
          </a:p>
          <a:p>
            <a:r>
              <a:rPr lang="en-US" dirty="0"/>
              <a:t>Bus Advertising</a:t>
            </a:r>
          </a:p>
          <a:p>
            <a:r>
              <a:rPr lang="en-US" dirty="0"/>
              <a:t>Railway Advertising</a:t>
            </a:r>
          </a:p>
          <a:p>
            <a:r>
              <a:rPr lang="en-US" dirty="0"/>
              <a:t>Taxi Advertising</a:t>
            </a:r>
          </a:p>
          <a:p>
            <a:r>
              <a:rPr lang="en-US" dirty="0"/>
              <a:t>Transit Shelter Advertising</a:t>
            </a:r>
          </a:p>
          <a:p>
            <a:endParaRPr lang="en-US" dirty="0"/>
          </a:p>
        </p:txBody>
      </p:sp>
    </p:spTree>
    <p:extLst>
      <p:ext uri="{BB962C8B-B14F-4D97-AF65-F5344CB8AC3E}">
        <p14:creationId xmlns:p14="http://schemas.microsoft.com/office/powerpoint/2010/main" val="142342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Forms of Digital Media</a:t>
            </a:r>
            <a:endParaRPr lang="en-US" dirty="0"/>
          </a:p>
        </p:txBody>
      </p:sp>
      <p:sp>
        <p:nvSpPr>
          <p:cNvPr id="3" name="Content Placeholder 2"/>
          <p:cNvSpPr>
            <a:spLocks noGrp="1"/>
          </p:cNvSpPr>
          <p:nvPr>
            <p:ph idx="1"/>
          </p:nvPr>
        </p:nvSpPr>
        <p:spPr/>
        <p:txBody>
          <a:bodyPr/>
          <a:lstStyle/>
          <a:p>
            <a:r>
              <a:rPr lang="en-US" dirty="0" smtClean="0"/>
              <a:t>Websites</a:t>
            </a:r>
            <a:endParaRPr lang="en-US" dirty="0"/>
          </a:p>
          <a:p>
            <a:r>
              <a:rPr lang="en-US" dirty="0"/>
              <a:t>Emails</a:t>
            </a:r>
          </a:p>
          <a:p>
            <a:r>
              <a:rPr lang="en-US" dirty="0"/>
              <a:t>Social Media and Social Networking Sites (SNS)</a:t>
            </a:r>
          </a:p>
          <a:p>
            <a:r>
              <a:rPr lang="en-US" dirty="0"/>
              <a:t>Webcast and Podcast</a:t>
            </a:r>
          </a:p>
          <a:p>
            <a:r>
              <a:rPr lang="en-US" dirty="0"/>
              <a:t>Blogging and </a:t>
            </a:r>
            <a:r>
              <a:rPr lang="en-US" dirty="0" err="1"/>
              <a:t>Vlogging</a:t>
            </a:r>
            <a:endParaRPr lang="en-US" dirty="0"/>
          </a:p>
          <a:p>
            <a:r>
              <a:rPr lang="en-US" dirty="0"/>
              <a:t>IPTV (Internet Protocol Television</a:t>
            </a:r>
          </a:p>
        </p:txBody>
      </p:sp>
    </p:spTree>
    <p:extLst>
      <p:ext uri="{BB962C8B-B14F-4D97-AF65-F5344CB8AC3E}">
        <p14:creationId xmlns:p14="http://schemas.microsoft.com/office/powerpoint/2010/main" val="1885919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13768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37</TotalTime>
  <Words>971</Words>
  <Application>Microsoft Office PowerPoint</Application>
  <PresentationFormat>Widescreen</PresentationFormat>
  <Paragraphs>82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Ion Boardroom</vt:lpstr>
      <vt:lpstr>English language LS</vt:lpstr>
      <vt:lpstr>What is Media  </vt:lpstr>
      <vt:lpstr>PowerPoint Presentation</vt:lpstr>
      <vt:lpstr>Communication process</vt:lpstr>
      <vt:lpstr>Purpose of the Media </vt:lpstr>
      <vt:lpstr>Main purpose of mass media</vt:lpstr>
      <vt:lpstr>Types of media </vt:lpstr>
      <vt:lpstr>What is Mass Communication</vt:lpstr>
      <vt:lpstr>Mass media</vt:lpstr>
      <vt:lpstr>Functions of media </vt:lpstr>
      <vt:lpstr>Characteristics of media </vt:lpstr>
      <vt:lpstr>Advantages of media </vt:lpstr>
      <vt:lpstr>PowerPoint Presentation</vt:lpstr>
      <vt:lpstr>Forms of Traditional Media</vt:lpstr>
      <vt:lpstr>Print media </vt:lpstr>
      <vt:lpstr>Forms of Broadcasting Media</vt:lpstr>
      <vt:lpstr>Forms of Outdoor Media</vt:lpstr>
      <vt:lpstr>Transit Media</vt:lpstr>
      <vt:lpstr>Forms of Digital Media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language LS</dc:title>
  <dc:creator>Student</dc:creator>
  <cp:lastModifiedBy>Student</cp:lastModifiedBy>
  <cp:revision>7</cp:revision>
  <dcterms:created xsi:type="dcterms:W3CDTF">2023-10-23T15:45:20Z</dcterms:created>
  <dcterms:modified xsi:type="dcterms:W3CDTF">2023-10-23T16:23:07Z</dcterms:modified>
</cp:coreProperties>
</file>