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1C748EE3-977F-4FE5-A4BD-CA464994C3A2}" type="datetimeFigureOut">
              <a:rPr lang="en-US" smtClean="0"/>
              <a:t>9/27/2023</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38843309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748EE3-977F-4FE5-A4BD-CA464994C3A2}"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161679778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748EE3-977F-4FE5-A4BD-CA464994C3A2}"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300782602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110943608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748EE3-977F-4FE5-A4BD-CA464994C3A2}" type="datetimeFigureOut">
              <a:rPr lang="en-US" smtClean="0"/>
              <a:t>9/27/2023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39128592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C748EE3-977F-4FE5-A4BD-CA464994C3A2}" type="datetimeFigureOut">
              <a:rPr lang="en-US" smtClean="0"/>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28419409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48EE3-977F-4FE5-A4BD-CA464994C3A2}" type="datetimeFigureOut">
              <a:rPr lang="en-US" smtClean="0"/>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303267009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24863932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201236738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272278683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51811930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088857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748EE3-977F-4FE5-A4BD-CA464994C3A2}"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10843356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1C748EE3-977F-4FE5-A4BD-CA464994C3A2}" type="datetimeFigureOut">
              <a:rPr lang="en-US" smtClean="0"/>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31399406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1C748EE3-977F-4FE5-A4BD-CA464994C3A2}" type="datetimeFigureOut">
              <a:rPr lang="en-US" smtClean="0"/>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384031878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748EE3-977F-4FE5-A4BD-CA464994C3A2}"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23896513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748EE3-977F-4FE5-A4BD-CA464994C3A2}"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94D7F-55FF-4936-8EDF-936F69E04F37}" type="slidenum">
              <a:rPr lang="en-US" smtClean="0"/>
              <a:t>‹#›</a:t>
            </a:fld>
            <a:endParaRPr lang="en-US"/>
          </a:p>
        </p:txBody>
      </p:sp>
    </p:spTree>
    <p:extLst>
      <p:ext uri="{BB962C8B-B14F-4D97-AF65-F5344CB8AC3E}">
        <p14:creationId xmlns:p14="http://schemas.microsoft.com/office/powerpoint/2010/main" val="25282818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C748EE3-977F-4FE5-A4BD-CA464994C3A2}" type="datetimeFigureOut">
              <a:rPr lang="en-US" smtClean="0"/>
              <a:t>9/27/2023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9994D7F-55FF-4936-8EDF-936F69E04F37}" type="slidenum">
              <a:rPr lang="en-US" smtClean="0"/>
              <a:t>‹#›</a:t>
            </a:fld>
            <a:endParaRPr lang="en-US"/>
          </a:p>
        </p:txBody>
      </p:sp>
    </p:spTree>
    <p:extLst>
      <p:ext uri="{BB962C8B-B14F-4D97-AF65-F5344CB8AC3E}">
        <p14:creationId xmlns:p14="http://schemas.microsoft.com/office/powerpoint/2010/main" val="142518616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learngrammar.net/english-grammar/adjective" TargetMode="External"/><Relationship Id="rId2" Type="http://schemas.openxmlformats.org/officeDocument/2006/relationships/hyperlink" Target="https://www.learngrammar.net/english-grammar/nou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earngrammar.net/english-grammar/adverb"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learngrammar.net/english-grammar/verb#finit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Language </a:t>
            </a:r>
            <a:endParaRPr lang="en-US" dirty="0"/>
          </a:p>
        </p:txBody>
      </p:sp>
      <p:sp>
        <p:nvSpPr>
          <p:cNvPr id="3" name="Subtitle 2"/>
          <p:cNvSpPr>
            <a:spLocks noGrp="1"/>
          </p:cNvSpPr>
          <p:nvPr>
            <p:ph type="subTitle" idx="1"/>
          </p:nvPr>
        </p:nvSpPr>
        <p:spPr/>
        <p:txBody>
          <a:bodyPr/>
          <a:lstStyle/>
          <a:p>
            <a:r>
              <a:rPr lang="en-US" dirty="0" smtClean="0"/>
              <a:t>Clauses </a:t>
            </a:r>
            <a:endParaRPr lang="en-US" dirty="0"/>
          </a:p>
        </p:txBody>
      </p:sp>
    </p:spTree>
    <p:extLst>
      <p:ext uri="{BB962C8B-B14F-4D97-AF65-F5344CB8AC3E}">
        <p14:creationId xmlns:p14="http://schemas.microsoft.com/office/powerpoint/2010/main" val="17091001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clause </a:t>
            </a:r>
            <a:endParaRPr lang="en-US" dirty="0"/>
          </a:p>
        </p:txBody>
      </p:sp>
      <p:sp>
        <p:nvSpPr>
          <p:cNvPr id="3" name="Content Placeholder 2"/>
          <p:cNvSpPr>
            <a:spLocks noGrp="1"/>
          </p:cNvSpPr>
          <p:nvPr>
            <p:ph idx="1"/>
          </p:nvPr>
        </p:nvSpPr>
        <p:spPr>
          <a:xfrm>
            <a:off x="1141413" y="1935977"/>
            <a:ext cx="10256931" cy="4490947"/>
          </a:xfrm>
        </p:spPr>
        <p:txBody>
          <a:bodyPr>
            <a:noAutofit/>
          </a:bodyPr>
          <a:lstStyle/>
          <a:p>
            <a:pPr>
              <a:lnSpc>
                <a:spcPct val="200000"/>
              </a:lnSpc>
            </a:pPr>
            <a:r>
              <a:rPr lang="en-US" sz="2800" dirty="0">
                <a:latin typeface="Times New Roman" panose="02020603050405020304" pitchFamily="18" charset="0"/>
                <a:cs typeface="Times New Roman" panose="02020603050405020304" pitchFamily="18" charset="0"/>
              </a:rPr>
              <a:t>A </a:t>
            </a:r>
            <a:r>
              <a:rPr lang="en-US" sz="2800" b="1" dirty="0">
                <a:latin typeface="Times New Roman" panose="02020603050405020304" pitchFamily="18" charset="0"/>
                <a:cs typeface="Times New Roman" panose="02020603050405020304" pitchFamily="18" charset="0"/>
              </a:rPr>
              <a:t>clause </a:t>
            </a:r>
            <a:r>
              <a:rPr lang="en-US" sz="2800" dirty="0">
                <a:latin typeface="Times New Roman" panose="02020603050405020304" pitchFamily="18" charset="0"/>
                <a:cs typeface="Times New Roman" panose="02020603050405020304" pitchFamily="18" charset="0"/>
              </a:rPr>
              <a:t>is “a group of words containing a subject and predicate and functioning as a </a:t>
            </a:r>
            <a:r>
              <a:rPr lang="en-US" sz="2800" dirty="0" smtClean="0">
                <a:latin typeface="Times New Roman" panose="02020603050405020304" pitchFamily="18" charset="0"/>
                <a:cs typeface="Times New Roman" panose="02020603050405020304" pitchFamily="18" charset="0"/>
              </a:rPr>
              <a:t>member </a:t>
            </a:r>
            <a:r>
              <a:rPr lang="en-US" sz="2800" dirty="0">
                <a:latin typeface="Times New Roman" panose="02020603050405020304" pitchFamily="18" charset="0"/>
                <a:cs typeface="Times New Roman" panose="02020603050405020304" pitchFamily="18" charset="0"/>
              </a:rPr>
              <a:t>of a complex or compound sentence</a:t>
            </a:r>
            <a:r>
              <a:rPr lang="en-US" sz="2800" dirty="0" smtClean="0">
                <a:latin typeface="Times New Roman" panose="02020603050405020304" pitchFamily="18" charset="0"/>
                <a:cs typeface="Times New Roman" panose="02020603050405020304" pitchFamily="18" charset="0"/>
              </a:rPr>
              <a:t>.</a:t>
            </a:r>
          </a:p>
          <a:p>
            <a:pPr>
              <a:lnSpc>
                <a:spcPct val="200000"/>
              </a:lnSpc>
            </a:pPr>
            <a:r>
              <a:rPr lang="en-US" sz="2800" dirty="0">
                <a:latin typeface="Times New Roman" panose="02020603050405020304" pitchFamily="18" charset="0"/>
                <a:cs typeface="Times New Roman" panose="02020603050405020304" pitchFamily="18" charset="0"/>
              </a:rPr>
              <a:t> It contains only one subject and one verb. The subject of a clause can be mentioned or hidden, but the verb must be apparent and distinguishable.</a:t>
            </a:r>
          </a:p>
        </p:txBody>
      </p:sp>
    </p:spTree>
    <p:extLst>
      <p:ext uri="{BB962C8B-B14F-4D97-AF65-F5344CB8AC3E}">
        <p14:creationId xmlns:p14="http://schemas.microsoft.com/office/powerpoint/2010/main" val="33083012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clause </a:t>
            </a:r>
            <a:endParaRPr lang="en-US" dirty="0"/>
          </a:p>
        </p:txBody>
      </p:sp>
      <p:sp>
        <p:nvSpPr>
          <p:cNvPr id="3" name="Content Placeholder 2"/>
          <p:cNvSpPr>
            <a:spLocks noGrp="1"/>
          </p:cNvSpPr>
          <p:nvPr>
            <p:ph idx="1"/>
          </p:nvPr>
        </p:nvSpPr>
        <p:spPr>
          <a:xfrm>
            <a:off x="1028495" y="1883726"/>
            <a:ext cx="10440694" cy="4517073"/>
          </a:xfrm>
        </p:spPr>
        <p:txBody>
          <a:bodyPr>
            <a:noAutofit/>
          </a:bodyPr>
          <a:lstStyle/>
          <a:p>
            <a:pPr fontAlgn="base">
              <a:lnSpc>
                <a:spcPct val="150000"/>
              </a:lnSpc>
            </a:pPr>
            <a:r>
              <a:rPr lang="en-US" sz="2800" dirty="0" smtClean="0">
                <a:latin typeface="Times New Roman" panose="02020603050405020304" pitchFamily="18" charset="0"/>
                <a:cs typeface="Times New Roman" panose="02020603050405020304" pitchFamily="18" charset="0"/>
              </a:rPr>
              <a:t>It</a:t>
            </a:r>
            <a:r>
              <a:rPr lang="en-US" sz="2800" dirty="0">
                <a:latin typeface="Times New Roman" panose="02020603050405020304" pitchFamily="18" charset="0"/>
                <a:cs typeface="Times New Roman" panose="02020603050405020304" pitchFamily="18" charset="0"/>
              </a:rPr>
              <a:t> functions on its own to make a meaningful </a:t>
            </a:r>
            <a:r>
              <a:rPr lang="en-US" sz="2800" u="sng" dirty="0">
                <a:latin typeface="Times New Roman" panose="02020603050405020304" pitchFamily="18" charset="0"/>
                <a:cs typeface="Times New Roman" panose="02020603050405020304" pitchFamily="18" charset="0"/>
              </a:rPr>
              <a:t>sentence</a:t>
            </a:r>
            <a:r>
              <a:rPr lang="en-US" sz="2800" dirty="0">
                <a:latin typeface="Times New Roman" panose="02020603050405020304" pitchFamily="18" charset="0"/>
                <a:cs typeface="Times New Roman" panose="02020603050405020304" pitchFamily="18" charset="0"/>
              </a:rPr>
              <a:t> and looks much like a regular sentence.</a:t>
            </a:r>
          </a:p>
          <a:p>
            <a:pPr fontAlgn="base">
              <a:lnSpc>
                <a:spcPct val="150000"/>
              </a:lnSpc>
            </a:pPr>
            <a:r>
              <a:rPr lang="en-US" sz="2800" dirty="0">
                <a:latin typeface="Times New Roman" panose="02020603050405020304" pitchFamily="18" charset="0"/>
                <a:cs typeface="Times New Roman" panose="02020603050405020304" pitchFamily="18" charset="0"/>
              </a:rPr>
              <a:t>In a sentence two independent clauses can be connected by the </a:t>
            </a:r>
            <a:r>
              <a:rPr lang="en-US" sz="2800" b="1" i="1" dirty="0">
                <a:latin typeface="Times New Roman" panose="02020603050405020304" pitchFamily="18" charset="0"/>
                <a:cs typeface="Times New Roman" panose="02020603050405020304" pitchFamily="18" charset="0"/>
              </a:rPr>
              <a:t>coordinators</a:t>
            </a:r>
            <a:r>
              <a:rPr lang="en-US" sz="2800" dirty="0">
                <a:latin typeface="Times New Roman" panose="02020603050405020304" pitchFamily="18" charset="0"/>
                <a:cs typeface="Times New Roman" panose="02020603050405020304" pitchFamily="18" charset="0"/>
              </a:rPr>
              <a:t>: </a:t>
            </a:r>
            <a:r>
              <a:rPr lang="en-US" sz="2800" b="1" i="1" dirty="0">
                <a:latin typeface="Times New Roman" panose="02020603050405020304" pitchFamily="18" charset="0"/>
                <a:cs typeface="Times New Roman" panose="02020603050405020304" pitchFamily="18" charset="0"/>
              </a:rPr>
              <a:t>and, but, so, or, nor, for*, yet*</a:t>
            </a:r>
            <a:endParaRPr lang="en-US" sz="2800" dirty="0">
              <a:latin typeface="Times New Roman" panose="02020603050405020304" pitchFamily="18" charset="0"/>
              <a:cs typeface="Times New Roman" panose="02020603050405020304" pitchFamily="18" charset="0"/>
            </a:endParaRPr>
          </a:p>
          <a:p>
            <a:pPr fontAlgn="base">
              <a:lnSpc>
                <a:spcPct val="150000"/>
              </a:lnSpc>
            </a:pPr>
            <a:r>
              <a:rPr lang="en-US" sz="2800" u="sng" dirty="0">
                <a:latin typeface="Times New Roman" panose="02020603050405020304" pitchFamily="18" charset="0"/>
                <a:cs typeface="Times New Roman" panose="02020603050405020304" pitchFamily="18" charset="0"/>
              </a:rPr>
              <a:t>Example:</a:t>
            </a:r>
            <a:endParaRPr lang="en-US" sz="2800" dirty="0">
              <a:latin typeface="Times New Roman" panose="02020603050405020304" pitchFamily="18" charset="0"/>
              <a:cs typeface="Times New Roman" panose="02020603050405020304" pitchFamily="18" charset="0"/>
            </a:endParaRPr>
          </a:p>
          <a:p>
            <a:pPr fontAlgn="base">
              <a:lnSpc>
                <a:spcPct val="150000"/>
              </a:lnSpc>
            </a:pPr>
            <a:r>
              <a:rPr lang="en-US" sz="2800" dirty="0">
                <a:latin typeface="Times New Roman" panose="02020603050405020304" pitchFamily="18" charset="0"/>
                <a:cs typeface="Times New Roman" panose="02020603050405020304" pitchFamily="18" charset="0"/>
              </a:rPr>
              <a:t>He is a wise man.</a:t>
            </a:r>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2556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clause </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sz="2400" dirty="0" smtClean="0"/>
              <a:t>It</a:t>
            </a:r>
            <a:r>
              <a:rPr lang="en-US" sz="2400" dirty="0"/>
              <a:t> cannot function on its own because it leaves an idea or thought unfinished. It is also called a subordinate clause. These help the independent clauses complete the sentence. Alone, it cannot form a complete sentence.</a:t>
            </a:r>
          </a:p>
          <a:p>
            <a:pPr fontAlgn="base"/>
            <a:r>
              <a:rPr lang="en-US" sz="2400" dirty="0"/>
              <a:t>The </a:t>
            </a:r>
            <a:r>
              <a:rPr lang="en-US" sz="2400" b="1" i="1" dirty="0"/>
              <a:t>subordinators</a:t>
            </a:r>
            <a:r>
              <a:rPr lang="en-US" sz="2400" dirty="0"/>
              <a:t> do the work of connecting the dependent clause to another clause to complete the sentence. In each of the dependent clauses, the first word is a subordinator. Subordinators include relative pronouns, subordinating conjunctions, and noun clause markers.</a:t>
            </a:r>
          </a:p>
          <a:p>
            <a:pPr fontAlgn="base"/>
            <a:r>
              <a:rPr lang="en-US" sz="2400" u="sng" dirty="0"/>
              <a:t>Example:</a:t>
            </a:r>
            <a:endParaRPr lang="en-US" sz="2400" dirty="0"/>
          </a:p>
          <a:p>
            <a:pPr fontAlgn="base"/>
            <a:r>
              <a:rPr lang="en-US" sz="2400" u="sng" dirty="0"/>
              <a:t>When I was dating </a:t>
            </a:r>
            <a:r>
              <a:rPr lang="en-US" sz="2400" dirty="0" err="1"/>
              <a:t>Daina</a:t>
            </a:r>
            <a:r>
              <a:rPr lang="en-US" sz="2400" dirty="0"/>
              <a:t>, I had an accident.</a:t>
            </a:r>
          </a:p>
          <a:p>
            <a:endParaRPr lang="en-US" sz="2400" dirty="0"/>
          </a:p>
        </p:txBody>
      </p:sp>
    </p:spTree>
    <p:extLst>
      <p:ext uri="{BB962C8B-B14F-4D97-AF65-F5344CB8AC3E}">
        <p14:creationId xmlns:p14="http://schemas.microsoft.com/office/powerpoint/2010/main" val="13120870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Adjective </a:t>
            </a:r>
            <a:endParaRPr lang="en-US" dirty="0"/>
          </a:p>
        </p:txBody>
      </p:sp>
      <p:sp>
        <p:nvSpPr>
          <p:cNvPr id="3" name="Content Placeholder 2"/>
          <p:cNvSpPr>
            <a:spLocks noGrp="1"/>
          </p:cNvSpPr>
          <p:nvPr>
            <p:ph idx="1"/>
          </p:nvPr>
        </p:nvSpPr>
        <p:spPr/>
        <p:txBody>
          <a:bodyPr/>
          <a:lstStyle/>
          <a:p>
            <a:pPr fontAlgn="base"/>
            <a:r>
              <a:rPr lang="en-US" dirty="0"/>
              <a:t>It is a Dependent Clause that modifies a </a:t>
            </a:r>
            <a:r>
              <a:rPr lang="en-US" u="sng" dirty="0">
                <a:hlinkClick r:id="rId2"/>
              </a:rPr>
              <a:t>Noun</a:t>
            </a:r>
            <a:r>
              <a:rPr lang="en-US" dirty="0"/>
              <a:t>. Basically, Adjective Clauses have similar qualities as </a:t>
            </a:r>
            <a:r>
              <a:rPr lang="en-US" u="sng" dirty="0">
                <a:hlinkClick r:id="rId3"/>
              </a:rPr>
              <a:t>Adjectives</a:t>
            </a:r>
            <a:r>
              <a:rPr lang="en-US" dirty="0"/>
              <a:t> that are of modifying Nouns and hence the name, Adjective Clause. These are also called Relative Clauses and they usually sit right after the Nouns they modify. </a:t>
            </a:r>
          </a:p>
          <a:p>
            <a:pPr marL="0" indent="0" fontAlgn="base">
              <a:buNone/>
            </a:pPr>
            <a:r>
              <a:rPr lang="en-US" dirty="0" smtClean="0"/>
              <a:t>Example; I’m </a:t>
            </a:r>
            <a:r>
              <a:rPr lang="en-US" dirty="0"/>
              <a:t>looking for the red book </a:t>
            </a:r>
            <a:r>
              <a:rPr lang="en-US" b="1" dirty="0"/>
              <a:t>that went missing last week</a:t>
            </a:r>
            <a:r>
              <a:rPr lang="en-US" dirty="0" smtClean="0"/>
              <a:t>.</a:t>
            </a:r>
          </a:p>
          <a:p>
            <a:pPr marL="0" indent="0" fontAlgn="base">
              <a:buNone/>
            </a:pPr>
            <a:endParaRPr lang="en-US" dirty="0"/>
          </a:p>
          <a:p>
            <a:pPr marL="0" indent="0" fontAlgn="base">
              <a:buNone/>
            </a:pPr>
            <a:endParaRPr lang="en-US" dirty="0"/>
          </a:p>
          <a:p>
            <a:endParaRPr lang="en-US" dirty="0"/>
          </a:p>
        </p:txBody>
      </p:sp>
    </p:spTree>
    <p:extLst>
      <p:ext uri="{BB962C8B-B14F-4D97-AF65-F5344CB8AC3E}">
        <p14:creationId xmlns:p14="http://schemas.microsoft.com/office/powerpoint/2010/main" val="389736191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Noun clause </a:t>
            </a:r>
            <a:endParaRPr lang="en-US" dirty="0"/>
          </a:p>
        </p:txBody>
      </p:sp>
      <p:sp>
        <p:nvSpPr>
          <p:cNvPr id="3" name="Content Placeholder 2"/>
          <p:cNvSpPr>
            <a:spLocks noGrp="1"/>
          </p:cNvSpPr>
          <p:nvPr>
            <p:ph idx="1"/>
          </p:nvPr>
        </p:nvSpPr>
        <p:spPr/>
        <p:txBody>
          <a:bodyPr/>
          <a:lstStyle/>
          <a:p>
            <a:pPr fontAlgn="base"/>
            <a:r>
              <a:rPr lang="en-US" dirty="0"/>
              <a:t>Dependent Clauses acting as Nouns in sentences are called Noun Clauses or Nominal Clauses. These often start with “how,” “that,” other WH-words (What, Who, Where, When, Why, Which, Whose and Whom), if, whether etc. </a:t>
            </a:r>
          </a:p>
          <a:p>
            <a:pPr fontAlgn="base"/>
            <a:r>
              <a:rPr lang="en-US" u="sng" dirty="0"/>
              <a:t>Examples:</a:t>
            </a:r>
            <a:endParaRPr lang="en-US" dirty="0"/>
          </a:p>
          <a:p>
            <a:pPr fontAlgn="base"/>
            <a:r>
              <a:rPr lang="en-US" dirty="0"/>
              <a:t>I like </a:t>
            </a:r>
            <a:r>
              <a:rPr lang="en-US" b="1" dirty="0"/>
              <a:t>what I hear</a:t>
            </a:r>
            <a:r>
              <a:rPr lang="en-US" dirty="0"/>
              <a:t>.</a:t>
            </a:r>
          </a:p>
          <a:p>
            <a:endParaRPr lang="en-US" dirty="0"/>
          </a:p>
        </p:txBody>
      </p:sp>
    </p:spTree>
    <p:extLst>
      <p:ext uri="{BB962C8B-B14F-4D97-AF65-F5344CB8AC3E}">
        <p14:creationId xmlns:p14="http://schemas.microsoft.com/office/powerpoint/2010/main" val="314869538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Adverbial clause </a:t>
            </a:r>
            <a:endParaRPr lang="en-US" dirty="0"/>
          </a:p>
        </p:txBody>
      </p:sp>
      <p:sp>
        <p:nvSpPr>
          <p:cNvPr id="3" name="Content Placeholder 2"/>
          <p:cNvSpPr>
            <a:spLocks noGrp="1"/>
          </p:cNvSpPr>
          <p:nvPr>
            <p:ph idx="1"/>
          </p:nvPr>
        </p:nvSpPr>
        <p:spPr/>
        <p:txBody>
          <a:bodyPr/>
          <a:lstStyle/>
          <a:p>
            <a:pPr fontAlgn="base"/>
            <a:r>
              <a:rPr lang="en-US" dirty="0"/>
              <a:t>By definition, these are Dependent Clauses acting as </a:t>
            </a:r>
            <a:r>
              <a:rPr lang="en-US" u="sng" dirty="0">
                <a:hlinkClick r:id="rId2"/>
              </a:rPr>
              <a:t>Adverbs</a:t>
            </a:r>
            <a:r>
              <a:rPr lang="en-US" dirty="0"/>
              <a:t>. It means that these clauses have the power to modify Verbs, Adjectives and other Adverbs. </a:t>
            </a:r>
          </a:p>
          <a:p>
            <a:pPr fontAlgn="base"/>
            <a:r>
              <a:rPr lang="en-US" u="sng" dirty="0"/>
              <a:t>Examples:</a:t>
            </a:r>
            <a:endParaRPr lang="en-US" dirty="0"/>
          </a:p>
          <a:p>
            <a:pPr fontAlgn="base"/>
            <a:r>
              <a:rPr lang="en-US" dirty="0"/>
              <a:t>Alice did the dishes </a:t>
            </a:r>
            <a:r>
              <a:rPr lang="en-US" b="1" dirty="0"/>
              <a:t>till her legs gave up</a:t>
            </a:r>
            <a:r>
              <a:rPr lang="en-US" dirty="0"/>
              <a:t>.</a:t>
            </a:r>
          </a:p>
          <a:p>
            <a:endParaRPr lang="en-US" dirty="0"/>
          </a:p>
        </p:txBody>
      </p:sp>
    </p:spTree>
    <p:extLst>
      <p:ext uri="{BB962C8B-B14F-4D97-AF65-F5344CB8AC3E}">
        <p14:creationId xmlns:p14="http://schemas.microsoft.com/office/powerpoint/2010/main" val="168730793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 clause </a:t>
            </a:r>
            <a:endParaRPr lang="en-US" dirty="0"/>
          </a:p>
        </p:txBody>
      </p:sp>
      <p:sp>
        <p:nvSpPr>
          <p:cNvPr id="3" name="Content Placeholder 2"/>
          <p:cNvSpPr>
            <a:spLocks noGrp="1"/>
          </p:cNvSpPr>
          <p:nvPr>
            <p:ph idx="1"/>
          </p:nvPr>
        </p:nvSpPr>
        <p:spPr/>
        <p:txBody>
          <a:bodyPr/>
          <a:lstStyle/>
          <a:p>
            <a:pPr fontAlgn="base"/>
            <a:r>
              <a:rPr lang="en-US" dirty="0" err="1"/>
              <a:t>hese</a:t>
            </a:r>
            <a:r>
              <a:rPr lang="en-US" dirty="0"/>
              <a:t> have a Subject (Noun/Pronoun), </a:t>
            </a:r>
            <a:r>
              <a:rPr lang="en-US" u="sng" dirty="0">
                <a:hlinkClick r:id="rId2"/>
              </a:rPr>
              <a:t>Finite Verb</a:t>
            </a:r>
            <a:r>
              <a:rPr lang="en-US" dirty="0"/>
              <a:t> and an Object and make full sentences that can stand alone or act as the main part of any Complex or Compound Sentence. Independent and Principal Clauses are functionally the same but named from different perspectives. </a:t>
            </a:r>
          </a:p>
          <a:p>
            <a:pPr fontAlgn="base"/>
            <a:r>
              <a:rPr lang="en-US" u="sng" dirty="0"/>
              <a:t>Examples:</a:t>
            </a:r>
            <a:endParaRPr lang="en-US" dirty="0"/>
          </a:p>
          <a:p>
            <a:pPr fontAlgn="base"/>
            <a:r>
              <a:rPr lang="en-US" dirty="0"/>
              <a:t>I know that boy.</a:t>
            </a:r>
          </a:p>
          <a:p>
            <a:endParaRPr lang="en-US" dirty="0"/>
          </a:p>
        </p:txBody>
      </p:sp>
    </p:spTree>
    <p:extLst>
      <p:ext uri="{BB962C8B-B14F-4D97-AF65-F5344CB8AC3E}">
        <p14:creationId xmlns:p14="http://schemas.microsoft.com/office/powerpoint/2010/main" val="245730156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finite clause </a:t>
            </a:r>
            <a:endParaRPr lang="en-US" dirty="0"/>
          </a:p>
        </p:txBody>
      </p:sp>
      <p:sp>
        <p:nvSpPr>
          <p:cNvPr id="3" name="Content Placeholder 2"/>
          <p:cNvSpPr>
            <a:spLocks noGrp="1"/>
          </p:cNvSpPr>
          <p:nvPr>
            <p:ph idx="1"/>
          </p:nvPr>
        </p:nvSpPr>
        <p:spPr/>
        <p:txBody>
          <a:bodyPr/>
          <a:lstStyle/>
          <a:p>
            <a:pPr fontAlgn="base"/>
            <a:r>
              <a:rPr lang="en-US" dirty="0"/>
              <a:t>They contain a Participle or an Infinitive Verb that makes the Subject and Verb evident even though hidden. In terms of a Participle, the Participial Phrase takes place of the Subject or Object of the sentence. </a:t>
            </a:r>
          </a:p>
          <a:p>
            <a:pPr fontAlgn="base"/>
            <a:r>
              <a:rPr lang="en-US" u="sng" dirty="0"/>
              <a:t>Examples:</a:t>
            </a:r>
            <a:endParaRPr lang="en-US" dirty="0"/>
          </a:p>
          <a:p>
            <a:pPr fontAlgn="base"/>
            <a:r>
              <a:rPr lang="en-US" dirty="0"/>
              <a:t>He saw the boy (who was) </a:t>
            </a:r>
            <a:r>
              <a:rPr lang="en-US" b="1" dirty="0"/>
              <a:t>staring out of the window</a:t>
            </a:r>
            <a:r>
              <a:rPr lang="en-US" dirty="0"/>
              <a:t>.</a:t>
            </a:r>
          </a:p>
        </p:txBody>
      </p:sp>
    </p:spTree>
    <p:extLst>
      <p:ext uri="{BB962C8B-B14F-4D97-AF65-F5344CB8AC3E}">
        <p14:creationId xmlns:p14="http://schemas.microsoft.com/office/powerpoint/2010/main" val="18343398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857513" cy="1173768"/>
          </a:xfrm>
        </p:spPr>
        <p:txBody>
          <a:bodyPr/>
          <a:lstStyle/>
          <a:p>
            <a:r>
              <a:rPr lang="en-US" dirty="0" smtClean="0"/>
              <a:t>Practice: identify if there are IC or DC </a:t>
            </a:r>
            <a:endParaRPr lang="en-US" dirty="0"/>
          </a:p>
        </p:txBody>
      </p:sp>
      <p:sp>
        <p:nvSpPr>
          <p:cNvPr id="5" name="Content Placeholder 4"/>
          <p:cNvSpPr>
            <a:spLocks noGrp="1"/>
          </p:cNvSpPr>
          <p:nvPr>
            <p:ph idx="1"/>
          </p:nvPr>
        </p:nvSpPr>
        <p:spPr>
          <a:xfrm>
            <a:off x="1141412" y="1792286"/>
            <a:ext cx="9530941" cy="4791394"/>
          </a:xfrm>
        </p:spPr>
        <p:txBody>
          <a:bodyPr>
            <a:normAutofit/>
          </a:bodyPr>
          <a:lstStyle/>
          <a:p>
            <a:pPr marL="514350" indent="-514350">
              <a:lnSpc>
                <a:spcPct val="150000"/>
              </a:lnSpc>
              <a:buFont typeface="+mj-lt"/>
              <a:buAutoNum type="romanUcPeriod"/>
            </a:pPr>
            <a:r>
              <a:rPr lang="en-US" dirty="0" smtClean="0"/>
              <a:t>I </a:t>
            </a:r>
            <a:r>
              <a:rPr lang="en-US" dirty="0"/>
              <a:t>went to the </a:t>
            </a:r>
            <a:r>
              <a:rPr lang="en-US" dirty="0" smtClean="0"/>
              <a:t>park </a:t>
            </a:r>
            <a:r>
              <a:rPr lang="en-US" b="1" dirty="0" smtClean="0"/>
              <a:t>ID</a:t>
            </a:r>
            <a:r>
              <a:rPr lang="en-US" dirty="0" smtClean="0"/>
              <a:t> </a:t>
            </a:r>
          </a:p>
          <a:p>
            <a:pPr marL="514350" indent="-514350">
              <a:lnSpc>
                <a:spcPct val="150000"/>
              </a:lnSpc>
              <a:buFont typeface="+mj-lt"/>
              <a:buAutoNum type="romanUcPeriod"/>
            </a:pPr>
            <a:r>
              <a:rPr lang="en-US" dirty="0" smtClean="0"/>
              <a:t>Sandra </a:t>
            </a:r>
            <a:r>
              <a:rPr lang="en-US" dirty="0"/>
              <a:t>and Lara have been good friends since first grade</a:t>
            </a:r>
            <a:r>
              <a:rPr lang="en-US" dirty="0" smtClean="0"/>
              <a:t>. ID</a:t>
            </a:r>
          </a:p>
          <a:p>
            <a:pPr marL="514350" indent="-514350">
              <a:lnSpc>
                <a:spcPct val="150000"/>
              </a:lnSpc>
              <a:buFont typeface="+mj-lt"/>
              <a:buAutoNum type="romanUcPeriod"/>
            </a:pPr>
            <a:r>
              <a:rPr lang="en-US" dirty="0" smtClean="0"/>
              <a:t>Although </a:t>
            </a:r>
            <a:r>
              <a:rPr lang="en-US" dirty="0"/>
              <a:t>Shaina likes Mexican, Iraqi, Somali, and Italian </a:t>
            </a:r>
            <a:r>
              <a:rPr lang="en-US" dirty="0" smtClean="0"/>
              <a:t>food DC</a:t>
            </a:r>
          </a:p>
          <a:p>
            <a:pPr marL="514350" indent="-514350">
              <a:lnSpc>
                <a:spcPct val="150000"/>
              </a:lnSpc>
              <a:buFont typeface="+mj-lt"/>
              <a:buAutoNum type="romanUcPeriod"/>
            </a:pPr>
            <a:r>
              <a:rPr lang="en-US" dirty="0" smtClean="0"/>
              <a:t>After </a:t>
            </a:r>
            <a:r>
              <a:rPr lang="en-US" dirty="0"/>
              <a:t>swimming in the ocean </a:t>
            </a:r>
            <a:r>
              <a:rPr lang="en-US" dirty="0" smtClean="0"/>
              <a:t>DC</a:t>
            </a:r>
          </a:p>
          <a:p>
            <a:pPr marL="514350" indent="-514350">
              <a:lnSpc>
                <a:spcPct val="150000"/>
              </a:lnSpc>
              <a:buFont typeface="+mj-lt"/>
              <a:buAutoNum type="romanUcPeriod"/>
            </a:pPr>
            <a:r>
              <a:rPr lang="en-US" dirty="0" smtClean="0"/>
              <a:t>Animal </a:t>
            </a:r>
            <a:r>
              <a:rPr lang="en-US" dirty="0"/>
              <a:t>communication is not considered to be a legitimate language by some scientists</a:t>
            </a:r>
            <a:r>
              <a:rPr lang="en-US" dirty="0" smtClean="0"/>
              <a:t>. ID</a:t>
            </a:r>
          </a:p>
          <a:p>
            <a:pPr marL="514350" indent="-514350">
              <a:lnSpc>
                <a:spcPct val="150000"/>
              </a:lnSpc>
              <a:buFont typeface="+mj-lt"/>
              <a:buAutoNum type="romanUcPeriod"/>
            </a:pPr>
            <a:r>
              <a:rPr lang="en-US" dirty="0" smtClean="0"/>
              <a:t>When </a:t>
            </a:r>
            <a:r>
              <a:rPr lang="en-US" dirty="0"/>
              <a:t>Jim and Ayman eat lunch together in the </a:t>
            </a:r>
            <a:r>
              <a:rPr lang="en-US" dirty="0" smtClean="0"/>
              <a:t>breakroom DC </a:t>
            </a:r>
            <a:endParaRPr lang="en-US" dirty="0"/>
          </a:p>
        </p:txBody>
      </p:sp>
    </p:spTree>
    <p:extLst>
      <p:ext uri="{BB962C8B-B14F-4D97-AF65-F5344CB8AC3E}">
        <p14:creationId xmlns:p14="http://schemas.microsoft.com/office/powerpoint/2010/main" val="28260790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 the clauses to make a sentences </a:t>
            </a:r>
            <a:endParaRPr lang="en-US" dirty="0"/>
          </a:p>
        </p:txBody>
      </p:sp>
      <p:sp>
        <p:nvSpPr>
          <p:cNvPr id="3" name="Content Placeholder 2"/>
          <p:cNvSpPr>
            <a:spLocks noGrp="1"/>
          </p:cNvSpPr>
          <p:nvPr>
            <p:ph idx="1"/>
          </p:nvPr>
        </p:nvSpPr>
        <p:spPr>
          <a:xfrm>
            <a:off x="496389" y="1896789"/>
            <a:ext cx="10698480" cy="4556262"/>
          </a:xfrm>
        </p:spPr>
        <p:txBody>
          <a:bodyPr>
            <a:noAutofit/>
          </a:bodyPr>
          <a:lstStyle/>
          <a:p>
            <a:pPr marL="514350" indent="-514350">
              <a:lnSpc>
                <a:spcPct val="100000"/>
              </a:lnSpc>
              <a:buFont typeface="+mj-lt"/>
              <a:buAutoNum type="alphaLcParenR"/>
            </a:pPr>
            <a:r>
              <a:rPr lang="en-US" dirty="0">
                <a:latin typeface="Times New Roman" panose="02020603050405020304" pitchFamily="18" charset="0"/>
                <a:cs typeface="Times New Roman" panose="02020603050405020304" pitchFamily="18" charset="0"/>
              </a:rPr>
              <a:t>When I went to the zoo + I looked at the animals</a:t>
            </a:r>
            <a:r>
              <a:rPr lang="en-US" dirty="0" smtClean="0">
                <a:latin typeface="Times New Roman" panose="02020603050405020304" pitchFamily="18" charset="0"/>
                <a:cs typeface="Times New Roman" panose="02020603050405020304" pitchFamily="18" charset="0"/>
              </a:rPr>
              <a:t>.</a:t>
            </a:r>
          </a:p>
          <a:p>
            <a:pPr marL="971550" lvl="1" indent="-514350">
              <a:lnSpc>
                <a:spcPct val="100000"/>
              </a:lnSpc>
              <a:buFont typeface="+mj-lt"/>
              <a:buAutoNum type="alphaLcParenR"/>
            </a:pPr>
            <a:r>
              <a:rPr lang="en-US" dirty="0" smtClean="0">
                <a:solidFill>
                  <a:schemeClr val="accent6"/>
                </a:solidFill>
                <a:latin typeface="Times New Roman" panose="02020603050405020304" pitchFamily="18" charset="0"/>
                <a:cs typeface="Times New Roman" panose="02020603050405020304" pitchFamily="18" charset="0"/>
              </a:rPr>
              <a:t>When I went to the zoo I looked at the animals. </a:t>
            </a:r>
            <a:endParaRPr lang="en-US" dirty="0" smtClean="0">
              <a:latin typeface="Times New Roman" panose="02020603050405020304" pitchFamily="18" charset="0"/>
              <a:cs typeface="Times New Roman" panose="02020603050405020304" pitchFamily="18" charset="0"/>
            </a:endParaRPr>
          </a:p>
          <a:p>
            <a:pPr marL="514350" indent="-514350">
              <a:lnSpc>
                <a:spcPct val="100000"/>
              </a:lnSpc>
              <a:buFont typeface="+mj-lt"/>
              <a:buAutoNum type="alphaLcParenR"/>
            </a:pP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came to class + He forgot his </a:t>
            </a:r>
            <a:r>
              <a:rPr lang="en-US" dirty="0" smtClean="0">
                <a:latin typeface="Times New Roman" panose="02020603050405020304" pitchFamily="18" charset="0"/>
                <a:cs typeface="Times New Roman" panose="02020603050405020304" pitchFamily="18" charset="0"/>
              </a:rPr>
              <a:t>homework.</a:t>
            </a:r>
          </a:p>
          <a:p>
            <a:pPr marL="971550" lvl="1" indent="-514350">
              <a:lnSpc>
                <a:spcPct val="100000"/>
              </a:lnSpc>
              <a:buFont typeface="+mj-lt"/>
              <a:buAutoNum type="alphaLcParenR"/>
            </a:pPr>
            <a:r>
              <a:rPr lang="en-US" dirty="0" smtClean="0">
                <a:solidFill>
                  <a:schemeClr val="accent6"/>
                </a:solidFill>
                <a:latin typeface="Times New Roman" panose="02020603050405020304" pitchFamily="18" charset="0"/>
                <a:cs typeface="Times New Roman" panose="02020603050405020304" pitchFamily="18" charset="0"/>
              </a:rPr>
              <a:t>He came to class and forget his homework.  </a:t>
            </a:r>
          </a:p>
          <a:p>
            <a:pPr marL="514350" indent="-514350">
              <a:lnSpc>
                <a:spcPct val="100000"/>
              </a:lnSpc>
              <a:buFont typeface="+mj-lt"/>
              <a:buAutoNum type="alphaLcParenR"/>
            </a:pPr>
            <a:r>
              <a:rPr lang="en-US" dirty="0" smtClean="0">
                <a:latin typeface="Times New Roman" panose="02020603050405020304" pitchFamily="18" charset="0"/>
                <a:cs typeface="Times New Roman" panose="02020603050405020304" pitchFamily="18" charset="0"/>
              </a:rPr>
              <a:t>We </a:t>
            </a:r>
            <a:r>
              <a:rPr lang="en-US" dirty="0">
                <a:latin typeface="Times New Roman" panose="02020603050405020304" pitchFamily="18" charset="0"/>
                <a:cs typeface="Times New Roman" panose="02020603050405020304" pitchFamily="18" charset="0"/>
              </a:rPr>
              <a:t>studied all night + Therefore, we did well on the </a:t>
            </a:r>
            <a:r>
              <a:rPr lang="en-US" dirty="0" smtClean="0">
                <a:latin typeface="Times New Roman" panose="02020603050405020304" pitchFamily="18" charset="0"/>
                <a:cs typeface="Times New Roman" panose="02020603050405020304" pitchFamily="18" charset="0"/>
              </a:rPr>
              <a:t>test.</a:t>
            </a:r>
          </a:p>
          <a:p>
            <a:pPr marL="971550" lvl="1" indent="-514350">
              <a:lnSpc>
                <a:spcPct val="100000"/>
              </a:lnSpc>
              <a:buFont typeface="+mj-lt"/>
              <a:buAutoNum type="alphaLcParenR"/>
            </a:pPr>
            <a:r>
              <a:rPr lang="en-US" dirty="0" smtClean="0">
                <a:solidFill>
                  <a:schemeClr val="accent6"/>
                </a:solidFill>
                <a:latin typeface="Times New Roman" panose="02020603050405020304" pitchFamily="18" charset="0"/>
                <a:cs typeface="Times New Roman" panose="02020603050405020304" pitchFamily="18" charset="0"/>
              </a:rPr>
              <a:t>We did well on the test because we studied all night. </a:t>
            </a:r>
          </a:p>
          <a:p>
            <a:pPr marL="514350" indent="-514350">
              <a:lnSpc>
                <a:spcPct val="100000"/>
              </a:lnSpc>
              <a:buFont typeface="+mj-lt"/>
              <a:buAutoNum type="alphaLcParenR"/>
            </a:pPr>
            <a:r>
              <a:rPr lang="en-US" dirty="0" smtClean="0">
                <a:latin typeface="Times New Roman" panose="02020603050405020304" pitchFamily="18" charset="0"/>
                <a:cs typeface="Times New Roman" panose="02020603050405020304" pitchFamily="18" charset="0"/>
              </a:rPr>
              <a:t>She </a:t>
            </a:r>
            <a:r>
              <a:rPr lang="en-US" dirty="0">
                <a:latin typeface="Times New Roman" panose="02020603050405020304" pitchFamily="18" charset="0"/>
                <a:cs typeface="Times New Roman" panose="02020603050405020304" pitchFamily="18" charset="0"/>
              </a:rPr>
              <a:t>might have been sick + Maybe her car broke </a:t>
            </a:r>
            <a:r>
              <a:rPr lang="en-US" dirty="0" smtClean="0">
                <a:latin typeface="Times New Roman" panose="02020603050405020304" pitchFamily="18" charset="0"/>
                <a:cs typeface="Times New Roman" panose="02020603050405020304" pitchFamily="18" charset="0"/>
              </a:rPr>
              <a:t>down.</a:t>
            </a:r>
          </a:p>
          <a:p>
            <a:pPr marL="971550" lvl="1" indent="-514350">
              <a:lnSpc>
                <a:spcPct val="100000"/>
              </a:lnSpc>
              <a:buFont typeface="+mj-lt"/>
              <a:buAutoNum type="alphaLcParenR"/>
            </a:pPr>
            <a:r>
              <a:rPr lang="en-US" dirty="0" smtClean="0">
                <a:solidFill>
                  <a:schemeClr val="accent6"/>
                </a:solidFill>
                <a:latin typeface="Times New Roman" panose="02020603050405020304" pitchFamily="18" charset="0"/>
                <a:cs typeface="Times New Roman" panose="02020603050405020304" pitchFamily="18" charset="0"/>
              </a:rPr>
              <a:t>She might have been sick or her car broke down. </a:t>
            </a:r>
          </a:p>
          <a:p>
            <a:pPr marL="514350" indent="-514350">
              <a:lnSpc>
                <a:spcPct val="100000"/>
              </a:lnSpc>
              <a:buFont typeface="+mj-lt"/>
              <a:buAutoNum type="alphaLcParenR"/>
            </a:pPr>
            <a:r>
              <a:rPr lang="en-US" dirty="0" smtClean="0">
                <a:latin typeface="Times New Roman" panose="02020603050405020304" pitchFamily="18" charset="0"/>
                <a:cs typeface="Times New Roman" panose="02020603050405020304" pitchFamily="18" charset="0"/>
              </a:rPr>
              <a:t>They </a:t>
            </a:r>
            <a:r>
              <a:rPr lang="en-US" dirty="0">
                <a:latin typeface="Times New Roman" panose="02020603050405020304" pitchFamily="18" charset="0"/>
                <a:cs typeface="Times New Roman" panose="02020603050405020304" pitchFamily="18" charset="0"/>
              </a:rPr>
              <a:t>went out to eat + Because they were </a:t>
            </a:r>
            <a:r>
              <a:rPr lang="en-US" dirty="0" smtClean="0">
                <a:latin typeface="Times New Roman" panose="02020603050405020304" pitchFamily="18" charset="0"/>
                <a:cs typeface="Times New Roman" panose="02020603050405020304" pitchFamily="18" charset="0"/>
              </a:rPr>
              <a:t>hungry.</a:t>
            </a:r>
          </a:p>
          <a:p>
            <a:pPr marL="971550" lvl="1" indent="-514350">
              <a:lnSpc>
                <a:spcPct val="100000"/>
              </a:lnSpc>
              <a:buFont typeface="+mj-lt"/>
              <a:buAutoNum type="alphaLcParenR"/>
            </a:pPr>
            <a:r>
              <a:rPr lang="en-US" dirty="0" smtClean="0">
                <a:solidFill>
                  <a:schemeClr val="accent6"/>
                </a:solidFill>
                <a:latin typeface="Times New Roman" panose="02020603050405020304" pitchFamily="18" charset="0"/>
                <a:cs typeface="Times New Roman" panose="02020603050405020304" pitchFamily="18" charset="0"/>
              </a:rPr>
              <a:t>They were hungry so they went out to eat. </a:t>
            </a:r>
          </a:p>
        </p:txBody>
      </p:sp>
    </p:spTree>
    <p:extLst>
      <p:ext uri="{BB962C8B-B14F-4D97-AF65-F5344CB8AC3E}">
        <p14:creationId xmlns:p14="http://schemas.microsoft.com/office/powerpoint/2010/main" val="5955064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roductory clauses worksheets | K5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163" y="222068"/>
            <a:ext cx="4938940" cy="636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8590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RASES AND ITS TYPES | TYPES OF PHRASES WITH EXAMPLES - Vocabulary 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159" y="679268"/>
            <a:ext cx="9901647" cy="5569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4278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ypes of Phrases - Javat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0606" y="424088"/>
            <a:ext cx="8386354" cy="5902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1660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TM04033919[[fn=Circuit]]</Template>
  <TotalTime>114</TotalTime>
  <Words>717</Words>
  <Application>Microsoft Office PowerPoint</Application>
  <PresentationFormat>Widescreen</PresentationFormat>
  <Paragraphs>53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Times New Roman</vt:lpstr>
      <vt:lpstr>Trebuchet MS</vt:lpstr>
      <vt:lpstr>Tw Cen MT</vt:lpstr>
      <vt:lpstr>Circuit</vt:lpstr>
      <vt:lpstr>English Language </vt:lpstr>
      <vt:lpstr>What is a clause </vt:lpstr>
      <vt:lpstr>Independent clause </vt:lpstr>
      <vt:lpstr>Dependent clause </vt:lpstr>
      <vt:lpstr>Adjective </vt:lpstr>
      <vt:lpstr>Noun clause </vt:lpstr>
      <vt:lpstr>Adverbial clause </vt:lpstr>
      <vt:lpstr>Principal clause </vt:lpstr>
      <vt:lpstr>Non finite clause </vt:lpstr>
      <vt:lpstr>Practice: identify if there are IC or DC </vt:lpstr>
      <vt:lpstr>Join the clauses to make a sentences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Language </dc:title>
  <dc:creator>Student</dc:creator>
  <cp:lastModifiedBy>Student</cp:lastModifiedBy>
  <cp:revision>10</cp:revision>
  <dcterms:created xsi:type="dcterms:W3CDTF">2023-09-27T16:27:13Z</dcterms:created>
  <dcterms:modified xsi:type="dcterms:W3CDTF">2023-09-27T18:22:00Z</dcterms:modified>
</cp:coreProperties>
</file>