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60" r:id="rId5"/>
    <p:sldId id="259" r:id="rId6"/>
    <p:sldId id="261" r:id="rId7"/>
    <p:sldId id="262" r:id="rId8"/>
    <p:sldId id="263" r:id="rId9"/>
    <p:sldId id="264" r:id="rId10"/>
    <p:sldId id="265" r:id="rId11"/>
    <p:sldId id="268" r:id="rId12"/>
    <p:sldId id="267" r:id="rId13"/>
    <p:sldId id="266"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14523572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35765544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321904532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3E1D535-2595-4E6A-AD1C-56D3CE70078D}"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211076129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3E1D535-2595-4E6A-AD1C-56D3CE70078D}" type="datetimeFigureOut">
              <a:rPr lang="en-US" smtClean="0"/>
              <a:t>10/30/2023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129118679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3E1D535-2595-4E6A-AD1C-56D3CE70078D}" type="datetimeFigureOut">
              <a:rPr lang="en-US" smtClean="0"/>
              <a:t>10/30/2023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144443761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A3E1D535-2595-4E6A-AD1C-56D3CE70078D}" type="datetimeFigureOut">
              <a:rPr lang="en-US" smtClean="0"/>
              <a:t>10/30/2023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84863680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3E1D535-2595-4E6A-AD1C-56D3CE70078D}"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417059490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3E1D535-2595-4E6A-AD1C-56D3CE70078D}"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341604647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3E1D535-2595-4E6A-AD1C-56D3CE70078D}"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415533681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83190101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25972488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228339440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79314112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27960535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2288947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E1D535-2595-4E6A-AD1C-56D3CE70078D}"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2B3B5-2425-4595-8935-9D0CA44A8702}" type="slidenum">
              <a:rPr lang="en-US" smtClean="0"/>
              <a:t>‹#›</a:t>
            </a:fld>
            <a:endParaRPr lang="en-US"/>
          </a:p>
        </p:txBody>
      </p:sp>
    </p:spTree>
    <p:extLst>
      <p:ext uri="{BB962C8B-B14F-4D97-AF65-F5344CB8AC3E}">
        <p14:creationId xmlns:p14="http://schemas.microsoft.com/office/powerpoint/2010/main" val="310877832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E1D535-2595-4E6A-AD1C-56D3CE70078D}" type="datetimeFigureOut">
              <a:rPr lang="en-US" smtClean="0"/>
              <a:t>10/30/2023</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772B3B5-2425-4595-8935-9D0CA44A8702}" type="slidenum">
              <a:rPr lang="en-US" smtClean="0"/>
              <a:t>‹#›</a:t>
            </a:fld>
            <a:endParaRPr lang="en-US"/>
          </a:p>
        </p:txBody>
      </p:sp>
    </p:spTree>
    <p:extLst>
      <p:ext uri="{BB962C8B-B14F-4D97-AF65-F5344CB8AC3E}">
        <p14:creationId xmlns:p14="http://schemas.microsoft.com/office/powerpoint/2010/main" val="163816709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tudy.com/learn/lesson/main-idea-of-a-story.html" TargetMode="External"/><Relationship Id="rId2" Type="http://schemas.openxmlformats.org/officeDocument/2006/relationships/hyperlink" Target="https://study.com/learn/lesson/supporting-details-examples-type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LS</a:t>
            </a:r>
            <a:endParaRPr lang="en-US" dirty="0"/>
          </a:p>
        </p:txBody>
      </p:sp>
      <p:sp>
        <p:nvSpPr>
          <p:cNvPr id="3" name="Subtitle 2"/>
          <p:cNvSpPr>
            <a:spLocks noGrp="1"/>
          </p:cNvSpPr>
          <p:nvPr>
            <p:ph type="subTitle" idx="1"/>
          </p:nvPr>
        </p:nvSpPr>
        <p:spPr/>
        <p:txBody>
          <a:bodyPr/>
          <a:lstStyle/>
          <a:p>
            <a:r>
              <a:rPr lang="en-US" dirty="0" smtClean="0"/>
              <a:t>Comparing adjectives </a:t>
            </a:r>
          </a:p>
          <a:p>
            <a:r>
              <a:rPr lang="en-US" dirty="0" smtClean="0"/>
              <a:t>Main idea </a:t>
            </a:r>
          </a:p>
          <a:p>
            <a:r>
              <a:rPr lang="en-US" dirty="0" smtClean="0"/>
              <a:t>Inference </a:t>
            </a:r>
            <a:endParaRPr lang="en-US" dirty="0"/>
          </a:p>
        </p:txBody>
      </p:sp>
    </p:spTree>
    <p:extLst>
      <p:ext uri="{BB962C8B-B14F-4D97-AF65-F5344CB8AC3E}">
        <p14:creationId xmlns:p14="http://schemas.microsoft.com/office/powerpoint/2010/main" val="389176176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Adjectives </a:t>
            </a:r>
            <a:endParaRPr lang="en-US" dirty="0"/>
          </a:p>
        </p:txBody>
      </p:sp>
      <p:sp>
        <p:nvSpPr>
          <p:cNvPr id="3" name="Content Placeholder 2"/>
          <p:cNvSpPr>
            <a:spLocks noGrp="1"/>
          </p:cNvSpPr>
          <p:nvPr>
            <p:ph idx="1"/>
          </p:nvPr>
        </p:nvSpPr>
        <p:spPr/>
        <p:txBody>
          <a:bodyPr>
            <a:normAutofit/>
          </a:bodyPr>
          <a:lstStyle/>
          <a:p>
            <a:r>
              <a:rPr lang="en-US" sz="2800" dirty="0"/>
              <a:t>An adjective is a word that modifies or describes a noun or pronoun. Adjectives can be used to describe the qualities of someone or something independently or in comparison to something else</a:t>
            </a:r>
            <a:r>
              <a:rPr lang="en-US" sz="2800" dirty="0" smtClean="0"/>
              <a:t>.</a:t>
            </a:r>
            <a:endParaRPr lang="en-US" sz="2800" dirty="0"/>
          </a:p>
          <a:p>
            <a:r>
              <a:rPr lang="en-US" sz="2800" dirty="0"/>
              <a:t>I like </a:t>
            </a:r>
            <a:r>
              <a:rPr lang="en-US" sz="2800" b="1" dirty="0"/>
              <a:t>old</a:t>
            </a:r>
            <a:r>
              <a:rPr lang="en-US" sz="2800" dirty="0"/>
              <a:t> houses.</a:t>
            </a:r>
          </a:p>
          <a:p>
            <a:r>
              <a:rPr lang="en-US" sz="2800" dirty="0"/>
              <a:t>The boy is </a:t>
            </a:r>
            <a:r>
              <a:rPr lang="en-US" sz="2800" b="1" dirty="0"/>
              <a:t>tall </a:t>
            </a:r>
            <a:r>
              <a:rPr lang="en-US" sz="2800" dirty="0"/>
              <a:t>and </a:t>
            </a:r>
            <a:r>
              <a:rPr lang="en-US" sz="2800" b="1" dirty="0"/>
              <a:t>skinny</a:t>
            </a:r>
            <a:r>
              <a:rPr lang="en-US" sz="2800" dirty="0"/>
              <a:t>.</a:t>
            </a:r>
          </a:p>
          <a:p>
            <a:endParaRPr lang="en-US" sz="2800" dirty="0"/>
          </a:p>
        </p:txBody>
      </p:sp>
    </p:spTree>
    <p:extLst>
      <p:ext uri="{BB962C8B-B14F-4D97-AF65-F5344CB8AC3E}">
        <p14:creationId xmlns:p14="http://schemas.microsoft.com/office/powerpoint/2010/main" val="139908205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adjectives </a:t>
            </a:r>
            <a:endParaRPr lang="en-US" dirty="0"/>
          </a:p>
        </p:txBody>
      </p:sp>
      <p:sp>
        <p:nvSpPr>
          <p:cNvPr id="3" name="Content Placeholder 2"/>
          <p:cNvSpPr>
            <a:spLocks noGrp="1"/>
          </p:cNvSpPr>
          <p:nvPr>
            <p:ph idx="1"/>
          </p:nvPr>
        </p:nvSpPr>
        <p:spPr>
          <a:xfrm>
            <a:off x="685801" y="2142067"/>
            <a:ext cx="10665822" cy="4036664"/>
          </a:xfrm>
        </p:spPr>
        <p:txBody>
          <a:bodyPr>
            <a:normAutofit/>
          </a:bodyPr>
          <a:lstStyle/>
          <a:p>
            <a:r>
              <a:rPr lang="en-US" sz="2400" b="1" dirty="0"/>
              <a:t>Comparative adjectives</a:t>
            </a:r>
            <a:r>
              <a:rPr lang="en-US" sz="2400" dirty="0"/>
              <a:t> are used to compare two things. They’re usually formed by adding the suffix “-</a:t>
            </a:r>
            <a:r>
              <a:rPr lang="en-US" sz="2400" dirty="0" err="1"/>
              <a:t>er</a:t>
            </a:r>
            <a:r>
              <a:rPr lang="en-US" sz="2400" dirty="0"/>
              <a:t>” (or “-r” if the word ends in the letter “e”). For two-syllable words that end in “y,” the “y” is replaced with “-</a:t>
            </a:r>
            <a:r>
              <a:rPr lang="en-US" sz="2400" dirty="0" err="1"/>
              <a:t>ier</a:t>
            </a:r>
            <a:r>
              <a:rPr lang="en-US" sz="2400" dirty="0"/>
              <a:t>.”</a:t>
            </a:r>
          </a:p>
          <a:p>
            <a:r>
              <a:rPr lang="en-US" sz="2400" dirty="0"/>
              <a:t>Comparative adjectives can also be formed by adding “more” or “less” before an adjective that has not been modified. The “more” form is typically used for words with two or more syllables, while the “less” form is used for all adjectives.</a:t>
            </a:r>
          </a:p>
        </p:txBody>
      </p:sp>
    </p:spTree>
    <p:extLst>
      <p:ext uri="{BB962C8B-B14F-4D97-AF65-F5344CB8AC3E}">
        <p14:creationId xmlns:p14="http://schemas.microsoft.com/office/powerpoint/2010/main" val="691461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endParaRPr lang="en-US" dirty="0"/>
          </a:p>
        </p:txBody>
      </p:sp>
      <p:sp>
        <p:nvSpPr>
          <p:cNvPr id="3" name="Content Placeholder 2"/>
          <p:cNvSpPr>
            <a:spLocks noGrp="1"/>
          </p:cNvSpPr>
          <p:nvPr>
            <p:ph idx="1"/>
          </p:nvPr>
        </p:nvSpPr>
        <p:spPr/>
        <p:txBody>
          <a:bodyPr>
            <a:normAutofit/>
          </a:bodyPr>
          <a:lstStyle/>
          <a:p>
            <a:r>
              <a:rPr lang="en-US" sz="3200" dirty="0"/>
              <a:t>Simon’s essay is </a:t>
            </a:r>
            <a:r>
              <a:rPr lang="en-US" sz="3200" b="1" dirty="0"/>
              <a:t>longer</a:t>
            </a:r>
            <a:r>
              <a:rPr lang="en-US" sz="3200" dirty="0"/>
              <a:t> than Claire’s.</a:t>
            </a:r>
          </a:p>
          <a:p>
            <a:r>
              <a:rPr lang="en-US" sz="3200" dirty="0"/>
              <a:t>The room is </a:t>
            </a:r>
            <a:r>
              <a:rPr lang="en-US" sz="3200" b="1" dirty="0"/>
              <a:t>cozier </a:t>
            </a:r>
            <a:r>
              <a:rPr lang="en-US" sz="3200" dirty="0"/>
              <a:t>with the fire lit and </a:t>
            </a:r>
            <a:r>
              <a:rPr lang="en-US" sz="3200" b="1" dirty="0"/>
              <a:t>less cozy</a:t>
            </a:r>
            <a:r>
              <a:rPr lang="en-US" sz="3200" dirty="0"/>
              <a:t> without it.</a:t>
            </a:r>
          </a:p>
          <a:p>
            <a:endParaRPr lang="en-US" sz="3200" dirty="0"/>
          </a:p>
        </p:txBody>
      </p:sp>
    </p:spTree>
    <p:extLst>
      <p:ext uri="{BB962C8B-B14F-4D97-AF65-F5344CB8AC3E}">
        <p14:creationId xmlns:p14="http://schemas.microsoft.com/office/powerpoint/2010/main" val="9626390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Superlative adjectives</a:t>
            </a:r>
            <a:endParaRPr lang="en-US" dirty="0"/>
          </a:p>
        </p:txBody>
      </p:sp>
      <p:sp>
        <p:nvSpPr>
          <p:cNvPr id="3" name="Content Placeholder 2"/>
          <p:cNvSpPr>
            <a:spLocks noGrp="1"/>
          </p:cNvSpPr>
          <p:nvPr>
            <p:ph idx="1"/>
          </p:nvPr>
        </p:nvSpPr>
        <p:spPr>
          <a:xfrm>
            <a:off x="685801" y="1750423"/>
            <a:ext cx="11057708" cy="4598126"/>
          </a:xfrm>
        </p:spPr>
        <p:txBody>
          <a:bodyPr>
            <a:normAutofit/>
          </a:bodyPr>
          <a:lstStyle/>
          <a:p>
            <a:r>
              <a:rPr lang="en-US" sz="2800" b="1" dirty="0"/>
              <a:t>Superlative adjectives</a:t>
            </a:r>
            <a:r>
              <a:rPr lang="en-US" sz="2800" dirty="0"/>
              <a:t> are used to indicate that something has the most or least of a specific quality. They’re typically preceded by the definite article “the” and usually formed by adding the suffix “-</a:t>
            </a:r>
            <a:r>
              <a:rPr lang="en-US" sz="2800" dirty="0" err="1"/>
              <a:t>est</a:t>
            </a:r>
            <a:r>
              <a:rPr lang="en-US" sz="2800" dirty="0"/>
              <a:t>” (or “-</a:t>
            </a:r>
            <a:r>
              <a:rPr lang="en-US" sz="2800" dirty="0" err="1"/>
              <a:t>st</a:t>
            </a:r>
            <a:r>
              <a:rPr lang="en-US" sz="2800" dirty="0"/>
              <a:t>” if the word ends in the letter “e”). For two-syllable words that end in “y,” the “y” is replaced with “-</a:t>
            </a:r>
            <a:r>
              <a:rPr lang="en-US" sz="2800" dirty="0" err="1"/>
              <a:t>iest</a:t>
            </a:r>
            <a:r>
              <a:rPr lang="en-US" sz="2800" dirty="0"/>
              <a:t>.”</a:t>
            </a:r>
          </a:p>
          <a:p>
            <a:r>
              <a:rPr lang="en-US" sz="2800" dirty="0"/>
              <a:t>Superlative adjectives can also be formed by adding “most” or “least” before an adjective that has not been modified. The “most” form is typically used for words with two or more syllables, while the “least” form is used for all adjectives.</a:t>
            </a:r>
          </a:p>
          <a:p>
            <a:endParaRPr lang="en-US" sz="2800" dirty="0"/>
          </a:p>
        </p:txBody>
      </p:sp>
    </p:spTree>
    <p:extLst>
      <p:ext uri="{BB962C8B-B14F-4D97-AF65-F5344CB8AC3E}">
        <p14:creationId xmlns:p14="http://schemas.microsoft.com/office/powerpoint/2010/main" val="160682367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a:t>Even the </a:t>
            </a:r>
            <a:r>
              <a:rPr lang="en-US" sz="3600" b="1" dirty="0"/>
              <a:t>greatest</a:t>
            </a:r>
            <a:r>
              <a:rPr lang="en-US" sz="3600" dirty="0"/>
              <a:t> athletes need adequate rest.</a:t>
            </a:r>
          </a:p>
          <a:p>
            <a:r>
              <a:rPr lang="en-US" sz="3600" dirty="0"/>
              <a:t>All the courses were delicious, but the dessert was the </a:t>
            </a:r>
            <a:r>
              <a:rPr lang="en-US" sz="3600" b="1" dirty="0"/>
              <a:t>tastiest</a:t>
            </a:r>
            <a:r>
              <a:rPr lang="en-US" sz="3600" dirty="0"/>
              <a:t>.</a:t>
            </a:r>
          </a:p>
          <a:p>
            <a:endParaRPr lang="en-US" sz="3600" dirty="0"/>
          </a:p>
        </p:txBody>
      </p:sp>
    </p:spTree>
    <p:extLst>
      <p:ext uri="{BB962C8B-B14F-4D97-AF65-F5344CB8AC3E}">
        <p14:creationId xmlns:p14="http://schemas.microsoft.com/office/powerpoint/2010/main" val="147209159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adjective. </a:t>
            </a:r>
            <a:endParaRPr lang="en-US" dirty="0"/>
          </a:p>
        </p:txBody>
      </p:sp>
      <p:sp>
        <p:nvSpPr>
          <p:cNvPr id="3" name="Content Placeholder 2"/>
          <p:cNvSpPr>
            <a:spLocks noGrp="1"/>
          </p:cNvSpPr>
          <p:nvPr>
            <p:ph idx="1"/>
          </p:nvPr>
        </p:nvSpPr>
        <p:spPr>
          <a:xfrm>
            <a:off x="685801" y="1920241"/>
            <a:ext cx="10900953" cy="4271554"/>
          </a:xfrm>
        </p:spPr>
        <p:txBody>
          <a:bodyPr>
            <a:normAutofit/>
          </a:bodyPr>
          <a:lstStyle/>
          <a:p>
            <a:r>
              <a:rPr lang="en-US" sz="3200" dirty="0"/>
              <a:t>An </a:t>
            </a:r>
            <a:r>
              <a:rPr lang="en-US" sz="3200" b="1" dirty="0"/>
              <a:t>absolute adjective</a:t>
            </a:r>
            <a:r>
              <a:rPr lang="en-US" sz="3200" dirty="0"/>
              <a:t> is an adjective describing an absolute state that cannot be compared. For example, the word “dead” is often considered to be an absolute adjective because it’s not possible to be “deader” than someone else.</a:t>
            </a:r>
          </a:p>
          <a:p>
            <a:r>
              <a:rPr lang="en-US" sz="3200" dirty="0"/>
              <a:t>However, actual usage varies, and absolute adjectives are often modified by words such as “almost.”</a:t>
            </a:r>
          </a:p>
          <a:p>
            <a:endParaRPr lang="en-US" sz="3200" dirty="0"/>
          </a:p>
        </p:txBody>
      </p:sp>
    </p:spTree>
    <p:extLst>
      <p:ext uri="{BB962C8B-B14F-4D97-AF65-F5344CB8AC3E}">
        <p14:creationId xmlns:p14="http://schemas.microsoft.com/office/powerpoint/2010/main" val="80476081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Coordinate adjectives </a:t>
            </a:r>
            <a:endParaRPr lang="en-US" dirty="0"/>
          </a:p>
        </p:txBody>
      </p:sp>
      <p:sp>
        <p:nvSpPr>
          <p:cNvPr id="3" name="Content Placeholder 2"/>
          <p:cNvSpPr>
            <a:spLocks noGrp="1"/>
          </p:cNvSpPr>
          <p:nvPr>
            <p:ph idx="1"/>
          </p:nvPr>
        </p:nvSpPr>
        <p:spPr>
          <a:xfrm>
            <a:off x="685801" y="2142067"/>
            <a:ext cx="10522130" cy="4062790"/>
          </a:xfrm>
        </p:spPr>
        <p:txBody>
          <a:bodyPr>
            <a:normAutofit/>
          </a:bodyPr>
          <a:lstStyle/>
          <a:p>
            <a:r>
              <a:rPr lang="en-US" sz="3200" b="1" dirty="0"/>
              <a:t>Coordinate adjectives</a:t>
            </a:r>
            <a:r>
              <a:rPr lang="en-US" sz="3200" dirty="0"/>
              <a:t> are two or more adjectives that modify the same noun in a sentence. Coordinate adjectives can be separated by commas or by the conjunction “and.”</a:t>
            </a:r>
          </a:p>
          <a:p>
            <a:r>
              <a:rPr lang="en-US" sz="3200" dirty="0" smtClean="0"/>
              <a:t>Examples: Coordinate adjectives in a sentence The plums were </a:t>
            </a:r>
            <a:r>
              <a:rPr lang="en-US" sz="3200" b="1" dirty="0" smtClean="0">
                <a:effectLst/>
              </a:rPr>
              <a:t>cool and delicious</a:t>
            </a:r>
            <a:r>
              <a:rPr lang="en-US" sz="3200" dirty="0" smtClean="0"/>
              <a:t>.</a:t>
            </a:r>
            <a:endParaRPr lang="en-US" sz="3200" dirty="0"/>
          </a:p>
        </p:txBody>
      </p:sp>
    </p:spTree>
    <p:extLst>
      <p:ext uri="{BB962C8B-B14F-4D97-AF65-F5344CB8AC3E}">
        <p14:creationId xmlns:p14="http://schemas.microsoft.com/office/powerpoint/2010/main" val="42409338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Main idea </a:t>
            </a:r>
            <a:endParaRPr lang="en-US" dirty="0"/>
          </a:p>
        </p:txBody>
      </p:sp>
      <p:sp>
        <p:nvSpPr>
          <p:cNvPr id="5" name="Text Placeholder 4"/>
          <p:cNvSpPr>
            <a:spLocks noGrp="1"/>
          </p:cNvSpPr>
          <p:nvPr>
            <p:ph type="body" idx="1"/>
          </p:nvPr>
        </p:nvSpPr>
        <p:spPr/>
        <p:txBody>
          <a:bodyPr/>
          <a:lstStyle/>
          <a:p>
            <a:r>
              <a:rPr lang="en-US" dirty="0" smtClean="0"/>
              <a:t>Helps in comprehension </a:t>
            </a:r>
            <a:endParaRPr lang="en-US" dirty="0"/>
          </a:p>
        </p:txBody>
      </p:sp>
    </p:spTree>
    <p:extLst>
      <p:ext uri="{BB962C8B-B14F-4D97-AF65-F5344CB8AC3E}">
        <p14:creationId xmlns:p14="http://schemas.microsoft.com/office/powerpoint/2010/main" val="284376282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main idea </a:t>
            </a:r>
            <a:endParaRPr lang="en-US" dirty="0"/>
          </a:p>
        </p:txBody>
      </p:sp>
      <p:sp>
        <p:nvSpPr>
          <p:cNvPr id="3" name="Content Placeholder 2"/>
          <p:cNvSpPr>
            <a:spLocks noGrp="1"/>
          </p:cNvSpPr>
          <p:nvPr>
            <p:ph idx="1"/>
          </p:nvPr>
        </p:nvSpPr>
        <p:spPr>
          <a:xfrm>
            <a:off x="685802" y="2065866"/>
            <a:ext cx="10365376" cy="4400247"/>
          </a:xfrm>
        </p:spPr>
        <p:txBody>
          <a:bodyPr>
            <a:noAutofit/>
          </a:bodyPr>
          <a:lstStyle/>
          <a:p>
            <a:r>
              <a:rPr lang="en-US" sz="2400" dirty="0"/>
              <a:t>A main, or central, idea is the most important idea or claim that a text conveys. The supporting details provide information that develops the main idea. Each detail in a text plays a specific role in supporting or refining readers' understanding of the main </a:t>
            </a:r>
            <a:r>
              <a:rPr lang="en-US" sz="2400" dirty="0" smtClean="0"/>
              <a:t>idea</a:t>
            </a:r>
            <a:r>
              <a:rPr lang="en-US" sz="2400" dirty="0"/>
              <a:t>.</a:t>
            </a:r>
          </a:p>
          <a:p>
            <a:r>
              <a:rPr lang="en-US" sz="2400" dirty="0" smtClean="0"/>
              <a:t>A </a:t>
            </a:r>
            <a:r>
              <a:rPr lang="en-US" sz="2400" dirty="0"/>
              <a:t>general statement about the paragraph (or reading selection). The main idea is a sentence that provides the subject for discussion; it is the topic sentence. It is usually supported by a list of details. If you can tell what the supporting details have in common, you can discover the main idea.</a:t>
            </a:r>
          </a:p>
          <a:p>
            <a:endParaRPr lang="en-US" sz="2400" dirty="0"/>
          </a:p>
        </p:txBody>
      </p:sp>
    </p:spTree>
    <p:extLst>
      <p:ext uri="{BB962C8B-B14F-4D97-AF65-F5344CB8AC3E}">
        <p14:creationId xmlns:p14="http://schemas.microsoft.com/office/powerpoint/2010/main" val="207113865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details </a:t>
            </a:r>
            <a:endParaRPr lang="en-US" dirty="0"/>
          </a:p>
        </p:txBody>
      </p:sp>
      <p:sp>
        <p:nvSpPr>
          <p:cNvPr id="3" name="Content Placeholder 2"/>
          <p:cNvSpPr>
            <a:spLocks noGrp="1"/>
          </p:cNvSpPr>
          <p:nvPr>
            <p:ph idx="1"/>
          </p:nvPr>
        </p:nvSpPr>
        <p:spPr>
          <a:xfrm>
            <a:off x="788714" y="2065867"/>
            <a:ext cx="10719663" cy="4387184"/>
          </a:xfrm>
        </p:spPr>
        <p:txBody>
          <a:bodyPr>
            <a:normAutofit/>
          </a:bodyPr>
          <a:lstStyle/>
          <a:p>
            <a:r>
              <a:rPr lang="en-US" sz="2800" b="1" dirty="0">
                <a:hlinkClick r:id="rId2"/>
              </a:rPr>
              <a:t>Supporting details</a:t>
            </a:r>
            <a:r>
              <a:rPr lang="en-US" sz="2800" dirty="0"/>
              <a:t> are information, details, or points of discussion that prove the </a:t>
            </a:r>
            <a:r>
              <a:rPr lang="en-US" sz="2800" dirty="0">
                <a:hlinkClick r:id="rId3"/>
              </a:rPr>
              <a:t>main idea</a:t>
            </a:r>
            <a:r>
              <a:rPr lang="en-US" sz="2800" dirty="0"/>
              <a:t>. The bulk of any piece of writing is made up of these supporting details. In fiction writing, supporting details include the characters, plot details, and setting details. In non-fiction, supporting details can take many different forms such as statistics, examples, history, or logical analysis, among many others. They all are included to help the reader establish a clear understanding of the main idea.</a:t>
            </a:r>
          </a:p>
        </p:txBody>
      </p:sp>
    </p:spTree>
    <p:extLst>
      <p:ext uri="{BB962C8B-B14F-4D97-AF65-F5344CB8AC3E}">
        <p14:creationId xmlns:p14="http://schemas.microsoft.com/office/powerpoint/2010/main" val="150309043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endParaRPr lang="en-US" dirty="0"/>
          </a:p>
        </p:txBody>
      </p:sp>
      <p:sp>
        <p:nvSpPr>
          <p:cNvPr id="3" name="Content Placeholder 2"/>
          <p:cNvSpPr>
            <a:spLocks noGrp="1"/>
          </p:cNvSpPr>
          <p:nvPr>
            <p:ph idx="1"/>
          </p:nvPr>
        </p:nvSpPr>
        <p:spPr>
          <a:xfrm>
            <a:off x="522514" y="1789611"/>
            <a:ext cx="11234057" cy="4702629"/>
          </a:xfrm>
        </p:spPr>
        <p:txBody>
          <a:bodyPr>
            <a:normAutofit/>
          </a:bodyPr>
          <a:lstStyle/>
          <a:p>
            <a:r>
              <a:rPr lang="en-US" sz="2800" dirty="0"/>
              <a:t>An example of main idea can be found in the classic story of Romeo and Juliet by William Shakespeare. The story is about two young kids who fall in love, but their families are bitter enemies. The main idea of Romeo and Juliet centers around the power of love</a:t>
            </a:r>
            <a:r>
              <a:rPr lang="en-US" sz="2800" dirty="0" smtClean="0"/>
              <a:t>.</a:t>
            </a:r>
          </a:p>
          <a:p>
            <a:r>
              <a:rPr lang="en-US" sz="2800" dirty="0"/>
              <a:t>The main idea of a story is the central idea or concept that the author wants to portray through the narrative, characters, and settings. The main idea can either be explicit, which means it's directly stated in the story, or it can be implied, which means it's not directly stated in the story. It's important not to confuse the main idea with the main topic or the central theme of a story.</a:t>
            </a:r>
          </a:p>
        </p:txBody>
      </p:sp>
    </p:spTree>
    <p:extLst>
      <p:ext uri="{BB962C8B-B14F-4D97-AF65-F5344CB8AC3E}">
        <p14:creationId xmlns:p14="http://schemas.microsoft.com/office/powerpoint/2010/main" val="147075378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main idea.</a:t>
            </a:r>
            <a:endParaRPr lang="en-US" dirty="0"/>
          </a:p>
        </p:txBody>
      </p:sp>
      <p:sp>
        <p:nvSpPr>
          <p:cNvPr id="3" name="Content Placeholder 2"/>
          <p:cNvSpPr>
            <a:spLocks noGrp="1"/>
          </p:cNvSpPr>
          <p:nvPr>
            <p:ph idx="1"/>
          </p:nvPr>
        </p:nvSpPr>
        <p:spPr>
          <a:xfrm>
            <a:off x="685801" y="2065866"/>
            <a:ext cx="9607730" cy="4125927"/>
          </a:xfrm>
        </p:spPr>
        <p:txBody>
          <a:bodyPr>
            <a:normAutofit/>
          </a:bodyPr>
          <a:lstStyle/>
          <a:p>
            <a:r>
              <a:rPr lang="en-US" sz="2800" dirty="0" smtClean="0"/>
              <a:t>Identify </a:t>
            </a:r>
            <a:r>
              <a:rPr lang="en-US" sz="2800" dirty="0"/>
              <a:t>the Topic. Read the passage through completely, then try to identify the </a:t>
            </a:r>
            <a:r>
              <a:rPr lang="en-US" sz="2800" dirty="0" smtClean="0"/>
              <a:t>topic</a:t>
            </a:r>
            <a:endParaRPr lang="en-US" sz="2800" dirty="0"/>
          </a:p>
          <a:p>
            <a:r>
              <a:rPr lang="en-US" sz="2800" dirty="0" smtClean="0"/>
              <a:t>Summarize </a:t>
            </a:r>
            <a:r>
              <a:rPr lang="en-US" sz="2800" dirty="0"/>
              <a:t>the Passage. After reading the passage thoroughly, summarize it in your own words in one </a:t>
            </a:r>
            <a:r>
              <a:rPr lang="en-US" sz="2800" dirty="0" smtClean="0"/>
              <a:t>sentence</a:t>
            </a:r>
            <a:endParaRPr lang="en-US" sz="2800" dirty="0"/>
          </a:p>
          <a:p>
            <a:r>
              <a:rPr lang="en-US" sz="2800" dirty="0" smtClean="0"/>
              <a:t>Look </a:t>
            </a:r>
            <a:r>
              <a:rPr lang="en-US" sz="2800" dirty="0"/>
              <a:t>at the First and Last Sentences of the </a:t>
            </a:r>
            <a:r>
              <a:rPr lang="en-US" sz="2800" dirty="0" smtClean="0"/>
              <a:t>Passage</a:t>
            </a:r>
            <a:endParaRPr lang="en-US" sz="2800" dirty="0"/>
          </a:p>
          <a:p>
            <a:r>
              <a:rPr lang="en-US" sz="2800" dirty="0" smtClean="0"/>
              <a:t>Look </a:t>
            </a:r>
            <a:r>
              <a:rPr lang="en-US" sz="2800" dirty="0"/>
              <a:t>for Repetition of </a:t>
            </a:r>
            <a:r>
              <a:rPr lang="en-US" sz="2800" dirty="0" smtClean="0"/>
              <a:t>Ideas</a:t>
            </a:r>
            <a:endParaRPr lang="en-US" sz="2800" dirty="0"/>
          </a:p>
        </p:txBody>
      </p:sp>
    </p:spTree>
    <p:extLst>
      <p:ext uri="{BB962C8B-B14F-4D97-AF65-F5344CB8AC3E}">
        <p14:creationId xmlns:p14="http://schemas.microsoft.com/office/powerpoint/2010/main" val="236468795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in Idea Anchor Chart (FREE worksheet included!) | Anchor charts, Reading  anchor charts, Main idea anchor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6159" y="208688"/>
            <a:ext cx="4703806" cy="6271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9182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nglish 9 - Making Inferences | P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9688" y="104819"/>
            <a:ext cx="8714106" cy="6535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36135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Observation vs Inference: Similarities and Differences (20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2616" y="587828"/>
            <a:ext cx="8106638" cy="5731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4149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Inferences </a:t>
            </a:r>
            <a:endParaRPr lang="en-US" dirty="0"/>
          </a:p>
        </p:txBody>
      </p:sp>
      <p:sp>
        <p:nvSpPr>
          <p:cNvPr id="3" name="Content Placeholder 2"/>
          <p:cNvSpPr>
            <a:spLocks noGrp="1"/>
          </p:cNvSpPr>
          <p:nvPr>
            <p:ph idx="1"/>
          </p:nvPr>
        </p:nvSpPr>
        <p:spPr>
          <a:xfrm>
            <a:off x="685801" y="2065867"/>
            <a:ext cx="10639696" cy="3668727"/>
          </a:xfrm>
        </p:spPr>
        <p:txBody>
          <a:bodyPr>
            <a:normAutofit/>
          </a:bodyPr>
          <a:lstStyle/>
          <a:p>
            <a:r>
              <a:rPr lang="en-US" sz="3600" dirty="0"/>
              <a:t>When writing an essay, you might need to make inferences about your sources. Authors do not always directly say what they mean. Sometimes they use clues to help the reader come to their own conclusions.</a:t>
            </a:r>
          </a:p>
        </p:txBody>
      </p:sp>
    </p:spTree>
    <p:extLst>
      <p:ext uri="{BB962C8B-B14F-4D97-AF65-F5344CB8AC3E}">
        <p14:creationId xmlns:p14="http://schemas.microsoft.com/office/powerpoint/2010/main" val="57831980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Inference </a:t>
            </a:r>
            <a:r>
              <a:rPr lang="en-US" b="1" dirty="0"/>
              <a:t>from context</a:t>
            </a:r>
            <a:endParaRPr lang="en-US" dirty="0"/>
          </a:p>
        </p:txBody>
      </p:sp>
      <p:sp>
        <p:nvSpPr>
          <p:cNvPr id="3" name="Content Placeholder 2"/>
          <p:cNvSpPr>
            <a:spLocks noGrp="1"/>
          </p:cNvSpPr>
          <p:nvPr>
            <p:ph idx="1"/>
          </p:nvPr>
        </p:nvSpPr>
        <p:spPr>
          <a:xfrm>
            <a:off x="854028" y="2065867"/>
            <a:ext cx="10693538" cy="4321870"/>
          </a:xfrm>
        </p:spPr>
        <p:txBody>
          <a:bodyPr>
            <a:normAutofit/>
          </a:bodyPr>
          <a:lstStyle/>
          <a:p>
            <a:r>
              <a:rPr lang="en-US" sz="2800" dirty="0" smtClean="0"/>
              <a:t>You can infer meaning from the context of a source. Context is the stuff surrounding a text, like the time, location, and other influences. </a:t>
            </a:r>
          </a:p>
          <a:p>
            <a:r>
              <a:rPr lang="en-US" sz="2800" dirty="0" smtClean="0"/>
              <a:t>To determine context, you can look at: </a:t>
            </a:r>
          </a:p>
          <a:p>
            <a:r>
              <a:rPr lang="en-US" sz="2800" dirty="0" smtClean="0"/>
              <a:t>Setting (time and/or place it was written)</a:t>
            </a:r>
          </a:p>
          <a:p>
            <a:r>
              <a:rPr lang="en-US" sz="2800" dirty="0" smtClean="0"/>
              <a:t>Situation the author is responding to (an event, issue, or problem influencing the source)</a:t>
            </a:r>
          </a:p>
          <a:p>
            <a:endParaRPr lang="en-US" sz="2800" dirty="0"/>
          </a:p>
        </p:txBody>
      </p:sp>
    </p:spTree>
    <p:extLst>
      <p:ext uri="{BB962C8B-B14F-4D97-AF65-F5344CB8AC3E}">
        <p14:creationId xmlns:p14="http://schemas.microsoft.com/office/powerpoint/2010/main" val="35769224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Inference from tone</a:t>
            </a:r>
            <a:endParaRPr lang="en-US" dirty="0"/>
          </a:p>
        </p:txBody>
      </p:sp>
      <p:sp>
        <p:nvSpPr>
          <p:cNvPr id="3" name="Content Placeholder 2"/>
          <p:cNvSpPr>
            <a:spLocks noGrp="1"/>
          </p:cNvSpPr>
          <p:nvPr>
            <p:ph idx="1"/>
          </p:nvPr>
        </p:nvSpPr>
        <p:spPr>
          <a:xfrm>
            <a:off x="685801" y="2142067"/>
            <a:ext cx="11109959" cy="4206482"/>
          </a:xfrm>
        </p:spPr>
        <p:txBody>
          <a:bodyPr>
            <a:normAutofit/>
          </a:bodyPr>
          <a:lstStyle/>
          <a:p>
            <a:r>
              <a:rPr lang="en-US" sz="2800" dirty="0" smtClean="0"/>
              <a:t>You can infer what an author means by looking at their tone. The</a:t>
            </a:r>
            <a:r>
              <a:rPr lang="en-US" sz="2800" b="1" dirty="0" smtClean="0"/>
              <a:t> tone</a:t>
            </a:r>
            <a:r>
              <a:rPr lang="en-US" sz="2800" dirty="0" smtClean="0"/>
              <a:t> is the attitude an author takes when writing. </a:t>
            </a:r>
          </a:p>
          <a:p>
            <a:r>
              <a:rPr lang="en-US" sz="2800" dirty="0" smtClean="0"/>
              <a:t>To determine tone, you can look at:</a:t>
            </a:r>
          </a:p>
          <a:p>
            <a:r>
              <a:rPr lang="en-US" sz="2800" dirty="0" smtClean="0"/>
              <a:t>Descriptive words in the source (do the adjectives and adverbs sound sarcastic? Angry? Impassioned?)</a:t>
            </a:r>
          </a:p>
          <a:p>
            <a:r>
              <a:rPr lang="en-US" sz="2800" dirty="0" smtClean="0"/>
              <a:t>Feelings the source brings up (how does the source make you feel? Does the author seem to intend you to feel that way?)</a:t>
            </a:r>
          </a:p>
          <a:p>
            <a:endParaRPr lang="en-US" sz="2800" dirty="0"/>
          </a:p>
        </p:txBody>
      </p:sp>
    </p:spTree>
    <p:extLst>
      <p:ext uri="{BB962C8B-B14F-4D97-AF65-F5344CB8AC3E}">
        <p14:creationId xmlns:p14="http://schemas.microsoft.com/office/powerpoint/2010/main" val="70117325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Inference from examples</a:t>
            </a:r>
            <a:endParaRPr lang="en-US" dirty="0"/>
          </a:p>
        </p:txBody>
      </p:sp>
      <p:sp>
        <p:nvSpPr>
          <p:cNvPr id="3" name="Content Placeholder 2"/>
          <p:cNvSpPr>
            <a:spLocks noGrp="1"/>
          </p:cNvSpPr>
          <p:nvPr>
            <p:ph idx="1"/>
          </p:nvPr>
        </p:nvSpPr>
        <p:spPr>
          <a:xfrm>
            <a:off x="509452" y="1907177"/>
            <a:ext cx="11142618" cy="4637315"/>
          </a:xfrm>
        </p:spPr>
        <p:txBody>
          <a:bodyPr>
            <a:normAutofit/>
          </a:bodyPr>
          <a:lstStyle/>
          <a:p>
            <a:r>
              <a:rPr lang="en-US" sz="2800" dirty="0"/>
              <a:t>You can look for an author's meaning in their examples. Sometimes the examples an author uses show things the author doesn't know how to say</a:t>
            </a:r>
            <a:r>
              <a:rPr lang="en-US" sz="2800" dirty="0" smtClean="0"/>
              <a:t>.</a:t>
            </a:r>
          </a:p>
          <a:p>
            <a:r>
              <a:rPr lang="en-US" sz="2800" dirty="0" smtClean="0"/>
              <a:t>To </a:t>
            </a:r>
            <a:r>
              <a:rPr lang="en-US" sz="2800" dirty="0"/>
              <a:t>infer from examples, you can ask yourself:</a:t>
            </a:r>
          </a:p>
          <a:p>
            <a:r>
              <a:rPr lang="en-US" sz="2800" dirty="0"/>
              <a:t>Why did the author choose these examples?</a:t>
            </a:r>
          </a:p>
          <a:p>
            <a:r>
              <a:rPr lang="en-US" sz="2800" dirty="0"/>
              <a:t>What feelings does this example give me?</a:t>
            </a:r>
          </a:p>
          <a:p>
            <a:r>
              <a:rPr lang="en-US" sz="2800" dirty="0"/>
              <a:t>What can we learn from these examples that the author does not directly state?</a:t>
            </a:r>
          </a:p>
          <a:p>
            <a:endParaRPr lang="en-US" sz="2800" dirty="0"/>
          </a:p>
        </p:txBody>
      </p:sp>
    </p:spTree>
    <p:extLst>
      <p:ext uri="{BB962C8B-B14F-4D97-AF65-F5344CB8AC3E}">
        <p14:creationId xmlns:p14="http://schemas.microsoft.com/office/powerpoint/2010/main" val="107416778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esson: Going From Observations To Inferences | vlr.eng.b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75273"/>
            <a:ext cx="8087814" cy="6065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86966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nferences Worksheets - 15 Worksheets.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1837" y="326571"/>
            <a:ext cx="4716872" cy="611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99116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110</TotalTime>
  <Words>1134</Words>
  <Application>Microsoft Office PowerPoint</Application>
  <PresentationFormat>Widescreen</PresentationFormat>
  <Paragraphs>58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Celestial</vt:lpstr>
      <vt:lpstr>English LS</vt:lpstr>
      <vt:lpstr>Adjectives </vt:lpstr>
      <vt:lpstr>Comparing adjectives </vt:lpstr>
      <vt:lpstr>Example </vt:lpstr>
      <vt:lpstr>Superlative adjectives</vt:lpstr>
      <vt:lpstr>PowerPoint Presentation</vt:lpstr>
      <vt:lpstr>Absolute adjective. </vt:lpstr>
      <vt:lpstr>Coordinate adjectives </vt:lpstr>
      <vt:lpstr>Main idea </vt:lpstr>
      <vt:lpstr>What is the main idea </vt:lpstr>
      <vt:lpstr>Supporting details </vt:lpstr>
      <vt:lpstr>Example </vt:lpstr>
      <vt:lpstr>Finding the main idea.</vt:lpstr>
      <vt:lpstr>PowerPoint Presentation</vt:lpstr>
      <vt:lpstr>PowerPoint Presentation</vt:lpstr>
      <vt:lpstr>PowerPoint Presentation</vt:lpstr>
      <vt:lpstr>Inferences </vt:lpstr>
      <vt:lpstr>Inference from context</vt:lpstr>
      <vt:lpstr>Inference from tone</vt:lpstr>
      <vt:lpstr>Inference from examples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LS</dc:title>
  <dc:creator>Student</dc:creator>
  <cp:lastModifiedBy>Student</cp:lastModifiedBy>
  <cp:revision>13</cp:revision>
  <dcterms:created xsi:type="dcterms:W3CDTF">2023-10-30T02:20:43Z</dcterms:created>
  <dcterms:modified xsi:type="dcterms:W3CDTF">2023-10-30T19:32:28Z</dcterms:modified>
</cp:coreProperties>
</file>